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7" r:id="rId1"/>
  </p:sldMasterIdLst>
  <p:notesMasterIdLst>
    <p:notesMasterId r:id="rId29"/>
  </p:notesMasterIdLst>
  <p:sldIdLst>
    <p:sldId id="256" r:id="rId2"/>
    <p:sldId id="314" r:id="rId3"/>
    <p:sldId id="315" r:id="rId4"/>
    <p:sldId id="316" r:id="rId5"/>
    <p:sldId id="288" r:id="rId6"/>
    <p:sldId id="284" r:id="rId7"/>
    <p:sldId id="322" r:id="rId8"/>
    <p:sldId id="285" r:id="rId9"/>
    <p:sldId id="317" r:id="rId10"/>
    <p:sldId id="320" r:id="rId11"/>
    <p:sldId id="319" r:id="rId12"/>
    <p:sldId id="323" r:id="rId13"/>
    <p:sldId id="321" r:id="rId14"/>
    <p:sldId id="258" r:id="rId15"/>
    <p:sldId id="324" r:id="rId16"/>
    <p:sldId id="325" r:id="rId17"/>
    <p:sldId id="326" r:id="rId18"/>
    <p:sldId id="328" r:id="rId19"/>
    <p:sldId id="329" r:id="rId20"/>
    <p:sldId id="330" r:id="rId21"/>
    <p:sldId id="335" r:id="rId22"/>
    <p:sldId id="331" r:id="rId23"/>
    <p:sldId id="332" r:id="rId24"/>
    <p:sldId id="334" r:id="rId25"/>
    <p:sldId id="336" r:id="rId26"/>
    <p:sldId id="333" r:id="rId27"/>
    <p:sldId id="337" r:id="rId28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0CD1965-1718-4858-B1C9-48C614EE49C0}">
  <a:tblStyle styleId="{20CD1965-1718-4858-B1C9-48C614EE49C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090"/>
    <p:restoredTop sz="94634"/>
  </p:normalViewPr>
  <p:slideViewPr>
    <p:cSldViewPr snapToGrid="0" snapToObjects="1">
      <p:cViewPr>
        <p:scale>
          <a:sx n="94" d="100"/>
          <a:sy n="94" d="100"/>
        </p:scale>
        <p:origin x="28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png>
</file>

<file path=ppt/media/image18.jpg>
</file>

<file path=ppt/media/image19.jpeg>
</file>

<file path=ppt/media/image2.jpg>
</file>

<file path=ppt/media/image20.png>
</file>

<file path=ppt/media/image21.png>
</file>

<file path=ppt/media/image22.gif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6951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18288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56119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40476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09499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89218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62167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23052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9978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6190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96590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46273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79355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579493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85752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44174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373379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92900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6638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2989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54315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859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93283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66655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0268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169100" y="533390"/>
            <a:ext cx="7441500" cy="5362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33400" y="3337825"/>
            <a:ext cx="5325600" cy="2986800"/>
          </a:xfrm>
          <a:prstGeom prst="rect">
            <a:avLst/>
          </a:prstGeom>
          <a:ln w="1143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6000"/>
              <a:buNone/>
              <a:defRPr sz="6000">
                <a:solidFill>
                  <a:srgbClr val="11111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6000"/>
              <a:buNone/>
              <a:defRPr sz="6000">
                <a:solidFill>
                  <a:srgbClr val="11111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6000"/>
              <a:buNone/>
              <a:defRPr sz="6000">
                <a:solidFill>
                  <a:srgbClr val="11111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6000"/>
              <a:buNone/>
              <a:defRPr sz="6000">
                <a:solidFill>
                  <a:srgbClr val="11111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6000"/>
              <a:buNone/>
              <a:defRPr sz="6000">
                <a:solidFill>
                  <a:srgbClr val="11111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6000"/>
              <a:buNone/>
              <a:defRPr sz="6000">
                <a:solidFill>
                  <a:srgbClr val="11111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6000"/>
              <a:buNone/>
              <a:defRPr sz="6000">
                <a:solidFill>
                  <a:srgbClr val="11111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6000"/>
              <a:buNone/>
              <a:defRPr sz="6000">
                <a:solidFill>
                  <a:srgbClr val="11111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6000"/>
              <a:buNone/>
              <a:defRPr sz="6000">
                <a:solidFill>
                  <a:srgbClr val="11111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1169100" y="533390"/>
            <a:ext cx="7441500" cy="5362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533400" y="3939900"/>
            <a:ext cx="5270100" cy="1546500"/>
          </a:xfrm>
          <a:prstGeom prst="rect">
            <a:avLst/>
          </a:prstGeom>
          <a:ln w="1143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533400" y="5684600"/>
            <a:ext cx="77835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600"/>
              <a:buNone/>
              <a:defRPr sz="2600" i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600"/>
              <a:buNone/>
              <a:defRPr sz="2600" i="1"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600"/>
              <a:buNone/>
              <a:defRPr sz="2600" i="1"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600"/>
              <a:buNone/>
              <a:defRPr sz="2600" i="1"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600"/>
              <a:buNone/>
              <a:defRPr sz="2600" i="1"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600"/>
              <a:buNone/>
              <a:defRPr sz="2600" i="1"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600"/>
              <a:buNone/>
              <a:defRPr sz="2600" i="1"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600"/>
              <a:buNone/>
              <a:defRPr sz="2600" i="1"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2600"/>
              <a:buNone/>
              <a:defRPr sz="2600" i="1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533409" y="62905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>
            <a:off x="1169100" y="961800"/>
            <a:ext cx="7441500" cy="5362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533400" y="533400"/>
            <a:ext cx="2106600" cy="1309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203050" y="1205250"/>
            <a:ext cx="5185200" cy="489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06400">
              <a:spcBef>
                <a:spcPts val="600"/>
              </a:spcBef>
              <a:spcAft>
                <a:spcPts val="0"/>
              </a:spcAft>
              <a:buSzPts val="2800"/>
              <a:buChar char="□"/>
              <a:defRPr sz="2800"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▣"/>
              <a:defRPr sz="2200"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533409" y="60619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/>
          <p:nvPr/>
        </p:nvSpPr>
        <p:spPr>
          <a:xfrm>
            <a:off x="759900" y="747600"/>
            <a:ext cx="7624200" cy="5362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4297650" y="62905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33400" y="533400"/>
            <a:ext cx="2106600" cy="1309200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203050" y="1205250"/>
            <a:ext cx="5185200" cy="48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Char char="□"/>
              <a:defRPr sz="3000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■"/>
              <a:defRPr sz="2400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▣"/>
              <a:defRPr sz="2400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●"/>
              <a:defRPr sz="1800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○"/>
              <a:defRPr sz="1800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■"/>
              <a:defRPr sz="1800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●"/>
              <a:defRPr sz="1800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○"/>
              <a:defRPr sz="1800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■"/>
              <a:defRPr sz="1800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533409" y="6061952"/>
            <a:ext cx="5487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300">
                <a:solidFill>
                  <a:srgbClr val="B7B7B7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buNone/>
              <a:defRPr sz="1300">
                <a:solidFill>
                  <a:srgbClr val="B7B7B7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buNone/>
              <a:defRPr sz="1300">
                <a:solidFill>
                  <a:srgbClr val="B7B7B7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buNone/>
              <a:defRPr sz="1300">
                <a:solidFill>
                  <a:srgbClr val="B7B7B7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buNone/>
              <a:defRPr sz="1300">
                <a:solidFill>
                  <a:srgbClr val="B7B7B7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buNone/>
              <a:defRPr sz="1300">
                <a:solidFill>
                  <a:srgbClr val="B7B7B7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buNone/>
              <a:defRPr sz="1300">
                <a:solidFill>
                  <a:srgbClr val="B7B7B7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buNone/>
              <a:defRPr sz="1300">
                <a:solidFill>
                  <a:srgbClr val="B7B7B7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buNone/>
              <a:defRPr sz="1300">
                <a:solidFill>
                  <a:srgbClr val="B7B7B7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5" Type="http://schemas.openxmlformats.org/officeDocument/2006/relationships/image" Target="../media/image8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5" Type="http://schemas.openxmlformats.org/officeDocument/2006/relationships/image" Target="../media/image8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5" Type="http://schemas.openxmlformats.org/officeDocument/2006/relationships/image" Target="../media/image9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5" Type="http://schemas.openxmlformats.org/officeDocument/2006/relationships/image" Target="../media/image9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hyperlink" Target="../../../../Documents/hl_paper.pdf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2.jp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2.jpg"/><Relationship Id="rId5" Type="http://schemas.openxmlformats.org/officeDocument/2006/relationships/image" Target="../media/image13.jp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2.jpg"/><Relationship Id="rId5" Type="http://schemas.openxmlformats.org/officeDocument/2006/relationships/image" Target="../media/image14.jp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8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2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e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eg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5" Type="http://schemas.openxmlformats.org/officeDocument/2006/relationships/image" Target="../media/image7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429" y="0"/>
            <a:ext cx="7001731" cy="68580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-348343" y="-101600"/>
            <a:ext cx="1553029" cy="73732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8199160" y="-257629"/>
            <a:ext cx="1553029" cy="73732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957943" y="-522514"/>
            <a:ext cx="11059886" cy="7750628"/>
          </a:xfrm>
          <a:prstGeom prst="rect">
            <a:avLst/>
          </a:prstGeom>
          <a:solidFill>
            <a:schemeClr val="bg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-449460" y="4216928"/>
            <a:ext cx="9991309" cy="1232452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46342" y="4417655"/>
            <a:ext cx="5432824" cy="830997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/>
                </a:solidFill>
                <a:latin typeface="Eurostile" charset="0"/>
                <a:ea typeface="Eurostile" charset="0"/>
                <a:cs typeface="Eurostile" charset="0"/>
              </a:rPr>
              <a:t>The Universe Around Us</a:t>
            </a:r>
            <a:r>
              <a:rPr lang="en-US" sz="2800" dirty="0">
                <a:latin typeface="Eurostile" charset="0"/>
                <a:ea typeface="Eurostile" charset="0"/>
                <a:cs typeface="Eurostile" charset="0"/>
              </a:rPr>
              <a:t/>
            </a:r>
            <a:br>
              <a:rPr lang="en-US" sz="2800" dirty="0">
                <a:latin typeface="Eurostile" charset="0"/>
                <a:ea typeface="Eurostile" charset="0"/>
                <a:cs typeface="Eurostile" charset="0"/>
              </a:rPr>
            </a:br>
            <a:r>
              <a:rPr lang="en-US" sz="2000" dirty="0">
                <a:latin typeface="Eurostile" charset="0"/>
                <a:ea typeface="Eurostile" charset="0"/>
                <a:cs typeface="Eurostile" charset="0"/>
              </a:rPr>
              <a:t>Unit </a:t>
            </a:r>
            <a:r>
              <a:rPr lang="en-US" sz="2000" dirty="0" smtClean="0">
                <a:latin typeface="Eurostile" charset="0"/>
                <a:ea typeface="Eurostile" charset="0"/>
                <a:cs typeface="Eurostile" charset="0"/>
              </a:rPr>
              <a:t>2: Cosmology (day two)</a:t>
            </a:r>
            <a:endParaRPr lang="en-US" sz="2000" dirty="0"/>
          </a:p>
        </p:txBody>
      </p:sp>
      <p:sp>
        <p:nvSpPr>
          <p:cNvPr id="9" name="Rectangle 8"/>
          <p:cNvSpPr/>
          <p:nvPr/>
        </p:nvSpPr>
        <p:spPr>
          <a:xfrm>
            <a:off x="-316940" y="4203674"/>
            <a:ext cx="9859618" cy="15045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-383615" y="5327376"/>
            <a:ext cx="9859618" cy="15045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533409" y="60619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642" y="902268"/>
            <a:ext cx="7410272" cy="542218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642" y="902267"/>
            <a:ext cx="7410272" cy="5422185"/>
          </a:xfrm>
          <a:prstGeom prst="rect">
            <a:avLst/>
          </a:prstGeom>
        </p:spPr>
      </p:pic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xfrm>
            <a:off x="504825" y="503250"/>
            <a:ext cx="6079200" cy="183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How to estimate distances</a:t>
            </a:r>
            <a:r>
              <a:rPr lang="en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?</a:t>
            </a: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/>
            </a:r>
            <a:b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</a:br>
            <a:endParaRPr sz="4000" dirty="0">
              <a:solidFill>
                <a:srgbClr val="FFFFFF"/>
              </a:solidFill>
              <a:highlight>
                <a:srgbClr val="FF00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6114" y="6208694"/>
            <a:ext cx="4318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I</a:t>
            </a:r>
            <a:r>
              <a:rPr lang="en-US" i="1" dirty="0" smtClean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mages </a:t>
            </a:r>
            <a:r>
              <a:rPr lang="en-US" i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by Anthony Ayiomamitis , Athens, Greece, </a:t>
            </a:r>
            <a:endParaRPr lang="en-US" i="1" dirty="0" smtClean="0">
              <a:solidFill>
                <a:schemeClr val="bg1"/>
              </a:solidFill>
              <a:latin typeface="Georgia" charset="0"/>
              <a:ea typeface="Georgia" charset="0"/>
              <a:cs typeface="Georgia" charset="0"/>
            </a:endParaRPr>
          </a:p>
          <a:p>
            <a:r>
              <a:rPr lang="en-US" i="1" dirty="0" smtClean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Pete Lawrence, </a:t>
            </a:r>
            <a:r>
              <a:rPr lang="en-US" i="1" dirty="0" err="1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Selsey</a:t>
            </a:r>
            <a:r>
              <a:rPr lang="en-US" i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, </a:t>
            </a:r>
            <a:r>
              <a:rPr lang="en-US" i="1" dirty="0" smtClean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England (May, 2007)</a:t>
            </a:r>
            <a:endParaRPr lang="en-US" dirty="0">
              <a:solidFill>
                <a:schemeClr val="bg1"/>
              </a:solidFill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8" name="Google Shape;141;p21"/>
          <p:cNvSpPr txBox="1">
            <a:spLocks/>
          </p:cNvSpPr>
          <p:nvPr/>
        </p:nvSpPr>
        <p:spPr>
          <a:xfrm>
            <a:off x="116114" y="5521350"/>
            <a:ext cx="6079200" cy="803102"/>
          </a:xfrm>
          <a:prstGeom prst="rect">
            <a:avLst/>
          </a:prstGeom>
          <a:noFill/>
          <a:ln w="76200" cap="flat" cmpd="sng">
            <a:noFill/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4000" smtClean="0">
                <a:solidFill>
                  <a:srgbClr val="FFFFFF"/>
                </a:solidFill>
                <a:highlight>
                  <a:srgbClr val="FF0000"/>
                </a:highlight>
              </a:rPr>
              <a:t>Lunar Parallax</a:t>
            </a:r>
            <a:endParaRPr lang="en-US" i="1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573411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533409" y="60619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642" y="902268"/>
            <a:ext cx="7410272" cy="542218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642" y="902267"/>
            <a:ext cx="7410272" cy="5422185"/>
          </a:xfrm>
          <a:prstGeom prst="rect">
            <a:avLst/>
          </a:prstGeom>
        </p:spPr>
      </p:pic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xfrm>
            <a:off x="504825" y="503250"/>
            <a:ext cx="6079200" cy="183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How to estimate distances</a:t>
            </a:r>
            <a:r>
              <a:rPr lang="en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?</a:t>
            </a: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/>
            </a:r>
            <a:b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</a:br>
            <a:endParaRPr sz="4000" dirty="0">
              <a:solidFill>
                <a:srgbClr val="FFFFFF"/>
              </a:solidFill>
              <a:highlight>
                <a:srgbClr val="FF00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6114" y="6208694"/>
            <a:ext cx="4318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I</a:t>
            </a:r>
            <a:r>
              <a:rPr lang="en-US" i="1" dirty="0" smtClean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mages </a:t>
            </a:r>
            <a:r>
              <a:rPr lang="en-US" i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by Anthony Ayiomamitis , Athens, Greece, </a:t>
            </a:r>
            <a:endParaRPr lang="en-US" i="1" dirty="0" smtClean="0">
              <a:solidFill>
                <a:schemeClr val="bg1"/>
              </a:solidFill>
              <a:latin typeface="Georgia" charset="0"/>
              <a:ea typeface="Georgia" charset="0"/>
              <a:cs typeface="Georgia" charset="0"/>
            </a:endParaRPr>
          </a:p>
          <a:p>
            <a:r>
              <a:rPr lang="en-US" i="1" dirty="0" smtClean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Pete Lawrence, </a:t>
            </a:r>
            <a:r>
              <a:rPr lang="en-US" i="1" dirty="0" err="1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Selsey</a:t>
            </a:r>
            <a:r>
              <a:rPr lang="en-US" i="1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, England</a:t>
            </a:r>
            <a:endParaRPr lang="en-US" dirty="0">
              <a:solidFill>
                <a:schemeClr val="bg1"/>
              </a:solidFill>
              <a:latin typeface="Georgia" charset="0"/>
              <a:ea typeface="Georgia" charset="0"/>
              <a:cs typeface="Georgia" charset="0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6154057" y="3280229"/>
            <a:ext cx="2459857" cy="2928465"/>
          </a:xfrm>
          <a:prstGeom prst="straightConnector1">
            <a:avLst/>
          </a:prstGeom>
          <a:ln w="28575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 rot="18729915">
            <a:off x="6772279" y="4190232"/>
            <a:ext cx="12234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~1000’’</a:t>
            </a:r>
            <a:endParaRPr lang="en-US" sz="2400" dirty="0">
              <a:solidFill>
                <a:schemeClr val="bg1"/>
              </a:solidFill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11" name="Google Shape;141;p21"/>
          <p:cNvSpPr txBox="1">
            <a:spLocks/>
          </p:cNvSpPr>
          <p:nvPr/>
        </p:nvSpPr>
        <p:spPr>
          <a:xfrm>
            <a:off x="116114" y="5521350"/>
            <a:ext cx="6079200" cy="803102"/>
          </a:xfrm>
          <a:prstGeom prst="rect">
            <a:avLst/>
          </a:prstGeom>
          <a:noFill/>
          <a:ln w="76200" cap="flat" cmpd="sng">
            <a:noFill/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Lunar Parallax</a:t>
            </a:r>
            <a:endParaRPr lang="en-US" i="1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63315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533409" y="60619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642" y="902268"/>
            <a:ext cx="7410272" cy="542218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642" y="902267"/>
            <a:ext cx="7410272" cy="5422185"/>
          </a:xfrm>
          <a:prstGeom prst="rect">
            <a:avLst/>
          </a:prstGeom>
        </p:spPr>
      </p:pic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xfrm>
            <a:off x="504825" y="503250"/>
            <a:ext cx="6079200" cy="183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How to estimate distances</a:t>
            </a:r>
            <a:r>
              <a:rPr lang="en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?</a:t>
            </a: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/>
            </a:r>
            <a:b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</a:br>
            <a:endParaRPr sz="4000" dirty="0">
              <a:solidFill>
                <a:srgbClr val="FFFFFF"/>
              </a:solidFill>
              <a:highlight>
                <a:srgbClr val="FF00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615" y="-246739"/>
            <a:ext cx="9217615" cy="775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53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533409" y="60619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642" y="902268"/>
            <a:ext cx="7410272" cy="542218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642" y="902267"/>
            <a:ext cx="7410272" cy="5422185"/>
          </a:xfrm>
          <a:prstGeom prst="rect">
            <a:avLst/>
          </a:prstGeom>
        </p:spPr>
      </p:pic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xfrm>
            <a:off x="504825" y="503250"/>
            <a:ext cx="6079200" cy="183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How to estimate distances</a:t>
            </a:r>
            <a:r>
              <a:rPr lang="en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?</a:t>
            </a: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/>
            </a:r>
            <a:b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</a:br>
            <a:endParaRPr sz="4000" dirty="0">
              <a:solidFill>
                <a:srgbClr val="FFFFFF"/>
              </a:solidFill>
              <a:highlight>
                <a:srgbClr val="FF00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615" y="-246739"/>
            <a:ext cx="9217615" cy="7754303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-348343" y="-333829"/>
            <a:ext cx="9492343" cy="7373258"/>
          </a:xfrm>
          <a:prstGeom prst="rect">
            <a:avLst/>
          </a:prstGeom>
          <a:solidFill>
            <a:schemeClr val="tx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Google Shape;141;p21"/>
          <p:cNvSpPr txBox="1">
            <a:spLocks/>
          </p:cNvSpPr>
          <p:nvPr/>
        </p:nvSpPr>
        <p:spPr>
          <a:xfrm>
            <a:off x="2656247" y="2827310"/>
            <a:ext cx="6079200" cy="803102"/>
          </a:xfrm>
          <a:prstGeom prst="rect">
            <a:avLst/>
          </a:prstGeom>
          <a:noFill/>
          <a:ln w="76200" cap="flat" cmpd="sng">
            <a:noFill/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1 parsec = 3.26 </a:t>
            </a:r>
            <a:r>
              <a:rPr lang="en-US" sz="4000" dirty="0" err="1" smtClean="0">
                <a:solidFill>
                  <a:srgbClr val="FFFFFF"/>
                </a:solidFill>
                <a:highlight>
                  <a:srgbClr val="FF0000"/>
                </a:highlight>
              </a:rPr>
              <a:t>ly</a:t>
            </a: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 </a:t>
            </a:r>
            <a:endParaRPr lang="en-US" i="1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163723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>
            <a:spLocks noGrp="1"/>
          </p:cNvSpPr>
          <p:nvPr>
            <p:ph type="ctrTitle" idx="4294967295"/>
          </p:nvPr>
        </p:nvSpPr>
        <p:spPr>
          <a:xfrm>
            <a:off x="2431925" y="968125"/>
            <a:ext cx="5617800" cy="783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/>
              <a:t>(</a:t>
            </a:r>
            <a:r>
              <a:rPr lang="en-US" sz="4000" dirty="0" smtClean="0"/>
              <a:t>1868-1921)</a:t>
            </a:r>
            <a:endParaRPr sz="4000" dirty="0"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4294967295"/>
          </p:nvPr>
        </p:nvSpPr>
        <p:spPr>
          <a:xfrm>
            <a:off x="1482436" y="1614300"/>
            <a:ext cx="6567289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Henrietta Leavitt</a:t>
            </a:r>
            <a:endParaRPr sz="4000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4294967295"/>
          </p:nvPr>
        </p:nvSpPr>
        <p:spPr>
          <a:xfrm>
            <a:off x="2431925" y="2515769"/>
            <a:ext cx="5617800" cy="20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 smtClean="0"/>
              <a:t>Astronomer</a:t>
            </a:r>
            <a:endParaRPr sz="2000" dirty="0"/>
          </a:p>
        </p:txBody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4297650" y="62905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35" y="2867861"/>
            <a:ext cx="4562358" cy="3208582"/>
          </a:xfrm>
          <a:prstGeom prst="rect">
            <a:avLst/>
          </a:prstGeom>
          <a:ln w="76200">
            <a:solidFill>
              <a:srgbClr val="FF0000"/>
            </a:solidFill>
          </a:ln>
        </p:spPr>
      </p:pic>
      <p:sp>
        <p:nvSpPr>
          <p:cNvPr id="22" name="Rectangle 21"/>
          <p:cNvSpPr/>
          <p:nvPr/>
        </p:nvSpPr>
        <p:spPr>
          <a:xfrm>
            <a:off x="6194002" y="336573"/>
            <a:ext cx="1078528" cy="13242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5830662" y="511661"/>
            <a:ext cx="1309658" cy="14257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328987" y="343369"/>
            <a:ext cx="836439" cy="1388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558748" y="391006"/>
            <a:ext cx="755609" cy="9531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78296" y="497563"/>
            <a:ext cx="856090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16835" y="3433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99956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99887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81595" y="31658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481595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964320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964320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447045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447045" y="3208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929770" y="3074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54999" y="113331"/>
            <a:ext cx="7992074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1"/>
                </a:solidFill>
                <a:latin typeface="Eurostile" charset="0"/>
                <a:ea typeface="Eurostile" charset="0"/>
                <a:cs typeface="Eurostile" charset="0"/>
              </a:rPr>
              <a:t>1500                                     1600                                     1700                                     1800                                     1900                                     2000   </a:t>
            </a:r>
            <a:endParaRPr lang="en-US" sz="1000" dirty="0">
              <a:solidFill>
                <a:schemeClr val="tx1"/>
              </a:solidFill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78296" y="421178"/>
            <a:ext cx="990780" cy="763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94592" y="249469"/>
            <a:ext cx="6639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latin typeface="Eurostile" charset="0"/>
                <a:ea typeface="Eurostile" charset="0"/>
                <a:cs typeface="Eurostile" charset="0"/>
              </a:rPr>
              <a:t>Copernicus</a:t>
            </a:r>
            <a:endParaRPr lang="en-US" sz="8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358556" y="417908"/>
            <a:ext cx="1392554" cy="7778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000416" y="262777"/>
            <a:ext cx="81624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Galilei (1564-1642)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302593" y="519261"/>
            <a:ext cx="742775" cy="8179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213974" y="564746"/>
            <a:ext cx="82907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Brahe (1546-1601)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420719" y="510148"/>
            <a:ext cx="1196149" cy="6327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291907" y="523418"/>
            <a:ext cx="3914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Kepler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618830" y="517583"/>
            <a:ext cx="1082935" cy="5449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405541" y="515867"/>
            <a:ext cx="43152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Newton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782537" y="435228"/>
            <a:ext cx="1282634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3698704" y="281443"/>
            <a:ext cx="93326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Lagrange (1736-1813)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4998238" y="519027"/>
            <a:ext cx="1093334" cy="457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277414" y="524400"/>
            <a:ext cx="92044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Hamilton (1805-1865)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6241547" y="442053"/>
            <a:ext cx="745762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6165426" y="291448"/>
            <a:ext cx="89800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err="1" smtClean="0">
                <a:latin typeface="Eurostile" charset="0"/>
                <a:ea typeface="Eurostile" charset="0"/>
                <a:cs typeface="Eurostile" charset="0"/>
              </a:rPr>
              <a:t>Noether</a:t>
            </a:r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 (1882-1935)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11723" y="255466"/>
            <a:ext cx="3834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Young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814421" y="176535"/>
            <a:ext cx="43794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Maxwell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820867" y="598106"/>
            <a:ext cx="39305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Planck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21861" y="184089"/>
            <a:ext cx="43313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Einstein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1572" y="498168"/>
            <a:ext cx="641694" cy="597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441455" y="523418"/>
            <a:ext cx="40908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Leavitt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>
            <a:spLocks noGrp="1"/>
          </p:cNvSpPr>
          <p:nvPr>
            <p:ph type="ctrTitle" idx="4294967295"/>
          </p:nvPr>
        </p:nvSpPr>
        <p:spPr>
          <a:xfrm>
            <a:off x="2431925" y="968125"/>
            <a:ext cx="5617800" cy="783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/>
              <a:t>(</a:t>
            </a:r>
            <a:r>
              <a:rPr lang="en-US" sz="4000" dirty="0" smtClean="0"/>
              <a:t>1868-1921)</a:t>
            </a:r>
            <a:endParaRPr sz="4000" dirty="0"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4294967295"/>
          </p:nvPr>
        </p:nvSpPr>
        <p:spPr>
          <a:xfrm>
            <a:off x="1482436" y="1614300"/>
            <a:ext cx="6567289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Henrietta Leavitt</a:t>
            </a:r>
            <a:endParaRPr sz="4000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4294967295"/>
          </p:nvPr>
        </p:nvSpPr>
        <p:spPr>
          <a:xfrm>
            <a:off x="2431925" y="2515769"/>
            <a:ext cx="5617800" cy="20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 smtClean="0"/>
              <a:t>Astronomer</a:t>
            </a:r>
            <a:endParaRPr sz="2000" dirty="0"/>
          </a:p>
        </p:txBody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4297650" y="62905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35" y="2867861"/>
            <a:ext cx="4562358" cy="3208582"/>
          </a:xfrm>
          <a:prstGeom prst="rect">
            <a:avLst/>
          </a:prstGeom>
          <a:ln w="76200">
            <a:solidFill>
              <a:srgbClr val="FF0000"/>
            </a:solidFill>
          </a:ln>
        </p:spPr>
      </p:pic>
      <p:sp>
        <p:nvSpPr>
          <p:cNvPr id="22" name="Rectangle 21"/>
          <p:cNvSpPr/>
          <p:nvPr/>
        </p:nvSpPr>
        <p:spPr>
          <a:xfrm>
            <a:off x="6194002" y="336573"/>
            <a:ext cx="1078528" cy="13242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5830662" y="511661"/>
            <a:ext cx="1309658" cy="14257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328987" y="343369"/>
            <a:ext cx="836439" cy="1388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558748" y="391006"/>
            <a:ext cx="755609" cy="9531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78296" y="497563"/>
            <a:ext cx="856090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16835" y="3433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99956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99887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81595" y="31658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481595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964320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964320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447045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447045" y="3208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929770" y="3074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54999" y="113331"/>
            <a:ext cx="7992074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1"/>
                </a:solidFill>
                <a:latin typeface="Eurostile" charset="0"/>
                <a:ea typeface="Eurostile" charset="0"/>
                <a:cs typeface="Eurostile" charset="0"/>
              </a:rPr>
              <a:t>1500                                     1600                                     1700                                     1800                                     1900                                     2000   </a:t>
            </a:r>
            <a:endParaRPr lang="en-US" sz="1000" dirty="0">
              <a:solidFill>
                <a:schemeClr val="tx1"/>
              </a:solidFill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78296" y="421178"/>
            <a:ext cx="990780" cy="763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94592" y="249469"/>
            <a:ext cx="6639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latin typeface="Eurostile" charset="0"/>
                <a:ea typeface="Eurostile" charset="0"/>
                <a:cs typeface="Eurostile" charset="0"/>
              </a:rPr>
              <a:t>Copernicus</a:t>
            </a:r>
            <a:endParaRPr lang="en-US" sz="8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358556" y="417908"/>
            <a:ext cx="1392554" cy="7778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000416" y="262777"/>
            <a:ext cx="81624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Galilei (1564-1642)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302593" y="519261"/>
            <a:ext cx="742775" cy="8179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213974" y="564746"/>
            <a:ext cx="82907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Brahe (1546-1601)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420719" y="510148"/>
            <a:ext cx="1196149" cy="6327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291907" y="523418"/>
            <a:ext cx="3914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Kepler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618830" y="517583"/>
            <a:ext cx="1082935" cy="5449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405541" y="515867"/>
            <a:ext cx="43152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Newton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782537" y="435228"/>
            <a:ext cx="1282634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3698704" y="281443"/>
            <a:ext cx="93326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Lagrange (1736-1813)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4998238" y="519027"/>
            <a:ext cx="1093334" cy="457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277414" y="524400"/>
            <a:ext cx="92044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Hamilton (1805-1865)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6241547" y="442053"/>
            <a:ext cx="745762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6165426" y="291448"/>
            <a:ext cx="89800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err="1" smtClean="0">
                <a:latin typeface="Eurostile" charset="0"/>
                <a:ea typeface="Eurostile" charset="0"/>
                <a:cs typeface="Eurostile" charset="0"/>
              </a:rPr>
              <a:t>Noether</a:t>
            </a:r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 (1882-1935)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11723" y="255466"/>
            <a:ext cx="3834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Young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814421" y="176535"/>
            <a:ext cx="43794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Maxwell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820867" y="598106"/>
            <a:ext cx="39305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Planck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21861" y="184089"/>
            <a:ext cx="43313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Einstein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1572" y="498168"/>
            <a:ext cx="641694" cy="597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441455" y="523418"/>
            <a:ext cx="40908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Leavitt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60" name="Google Shape;72;p13"/>
          <p:cNvSpPr txBox="1">
            <a:spLocks/>
          </p:cNvSpPr>
          <p:nvPr/>
        </p:nvSpPr>
        <p:spPr>
          <a:xfrm>
            <a:off x="6966350" y="2792003"/>
            <a:ext cx="1083375" cy="354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Char char="□"/>
              <a:defRPr sz="30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■"/>
              <a:defRPr sz="24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▣"/>
              <a:defRPr sz="24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●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○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■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●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○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■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indent="0" algn="r">
              <a:buFont typeface="Georgia"/>
              <a:buNone/>
            </a:pPr>
            <a:r>
              <a:rPr lang="en-US" sz="2000" dirty="0" smtClean="0"/>
              <a:t>(</a:t>
            </a:r>
            <a:r>
              <a:rPr lang="en-US" sz="2000" dirty="0" smtClean="0">
                <a:hlinkClick r:id="rId4" action="ppaction://hlinkfile"/>
              </a:rPr>
              <a:t>Paper</a:t>
            </a:r>
            <a:r>
              <a:rPr lang="en-US" sz="2000" dirty="0" smtClean="0"/>
              <a:t>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27237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/>
          <p:cNvSpPr/>
          <p:nvPr/>
        </p:nvSpPr>
        <p:spPr>
          <a:xfrm>
            <a:off x="6295818" y="524417"/>
            <a:ext cx="1074974" cy="15137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Google Shape;70;p13"/>
          <p:cNvSpPr txBox="1">
            <a:spLocks noGrp="1"/>
          </p:cNvSpPr>
          <p:nvPr>
            <p:ph type="ctrTitle" idx="4294967295"/>
          </p:nvPr>
        </p:nvSpPr>
        <p:spPr>
          <a:xfrm>
            <a:off x="2431925" y="968125"/>
            <a:ext cx="5617800" cy="783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/>
              <a:t>(</a:t>
            </a:r>
            <a:r>
              <a:rPr lang="en-US" sz="4000" dirty="0" smtClean="0"/>
              <a:t>1889-1953)</a:t>
            </a:r>
            <a:endParaRPr sz="4000" dirty="0"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4294967295"/>
          </p:nvPr>
        </p:nvSpPr>
        <p:spPr>
          <a:xfrm>
            <a:off x="1482436" y="1614300"/>
            <a:ext cx="6567289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Edwin Hubble</a:t>
            </a:r>
            <a:endParaRPr sz="4000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4294967295"/>
          </p:nvPr>
        </p:nvSpPr>
        <p:spPr>
          <a:xfrm>
            <a:off x="2418070" y="2294089"/>
            <a:ext cx="5617800" cy="20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 smtClean="0"/>
              <a:t>Astronomer</a:t>
            </a:r>
            <a:endParaRPr sz="2000" dirty="0"/>
          </a:p>
        </p:txBody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4297650" y="62905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22" name="Rectangle 21"/>
          <p:cNvSpPr/>
          <p:nvPr/>
        </p:nvSpPr>
        <p:spPr>
          <a:xfrm>
            <a:off x="6194002" y="336573"/>
            <a:ext cx="1078528" cy="13242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5830662" y="511661"/>
            <a:ext cx="1309658" cy="14257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328987" y="343369"/>
            <a:ext cx="836439" cy="1388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558748" y="391006"/>
            <a:ext cx="755609" cy="9531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78296" y="497563"/>
            <a:ext cx="856090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16835" y="3433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99956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99887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81595" y="31658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481595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964320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964320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447045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447045" y="3208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929770" y="3074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54999" y="113331"/>
            <a:ext cx="7992074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1"/>
                </a:solidFill>
                <a:latin typeface="Eurostile" charset="0"/>
                <a:ea typeface="Eurostile" charset="0"/>
                <a:cs typeface="Eurostile" charset="0"/>
              </a:rPr>
              <a:t>1500                                     1600                                     1700                                     1800                                     1900                                     2000   </a:t>
            </a:r>
            <a:endParaRPr lang="en-US" sz="1000" dirty="0">
              <a:solidFill>
                <a:schemeClr val="tx1"/>
              </a:solidFill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78296" y="421178"/>
            <a:ext cx="990780" cy="763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94592" y="249469"/>
            <a:ext cx="6639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latin typeface="Eurostile" charset="0"/>
                <a:ea typeface="Eurostile" charset="0"/>
                <a:cs typeface="Eurostile" charset="0"/>
              </a:rPr>
              <a:t>Copernicus</a:t>
            </a:r>
            <a:endParaRPr lang="en-US" sz="8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358556" y="417908"/>
            <a:ext cx="1392554" cy="7778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000416" y="262777"/>
            <a:ext cx="81624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Galilei (1564-1642)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302593" y="519261"/>
            <a:ext cx="742775" cy="8179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213974" y="564746"/>
            <a:ext cx="82907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Brahe (1546-1601)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420719" y="510148"/>
            <a:ext cx="1196149" cy="6327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291907" y="523418"/>
            <a:ext cx="3914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Kepler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618830" y="517583"/>
            <a:ext cx="1082935" cy="5449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405541" y="515867"/>
            <a:ext cx="43152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Newton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782537" y="435228"/>
            <a:ext cx="1282634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3698704" y="281443"/>
            <a:ext cx="93326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Lagrange (1736-1813)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4998238" y="519027"/>
            <a:ext cx="1093334" cy="457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277414" y="524400"/>
            <a:ext cx="92044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Hamilton (1805-1865)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6241547" y="442053"/>
            <a:ext cx="745762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6165426" y="291448"/>
            <a:ext cx="89800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err="1" smtClean="0">
                <a:latin typeface="Eurostile" charset="0"/>
                <a:ea typeface="Eurostile" charset="0"/>
                <a:cs typeface="Eurostile" charset="0"/>
              </a:rPr>
              <a:t>Noether</a:t>
            </a:r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 (1882-1935)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11723" y="255466"/>
            <a:ext cx="3834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Young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814421" y="176535"/>
            <a:ext cx="43794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Maxwell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820867" y="598106"/>
            <a:ext cx="39305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Planck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21861" y="184089"/>
            <a:ext cx="43313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Einstein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1572" y="498168"/>
            <a:ext cx="641694" cy="597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441455" y="523418"/>
            <a:ext cx="40908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Leavitt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053697" y="626792"/>
            <a:ext cx="40748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Hubble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47" y="2745218"/>
            <a:ext cx="5353847" cy="3297970"/>
          </a:xfrm>
          <a:prstGeom prst="rect">
            <a:avLst/>
          </a:prstGeom>
          <a:ln w="762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47000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/>
          <p:cNvSpPr/>
          <p:nvPr/>
        </p:nvSpPr>
        <p:spPr>
          <a:xfrm>
            <a:off x="6295818" y="524417"/>
            <a:ext cx="1074974" cy="15137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Google Shape;70;p13"/>
          <p:cNvSpPr txBox="1">
            <a:spLocks noGrp="1"/>
          </p:cNvSpPr>
          <p:nvPr>
            <p:ph type="ctrTitle" idx="4294967295"/>
          </p:nvPr>
        </p:nvSpPr>
        <p:spPr>
          <a:xfrm>
            <a:off x="2431925" y="968125"/>
            <a:ext cx="5617800" cy="783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/>
              <a:t>(</a:t>
            </a:r>
            <a:r>
              <a:rPr lang="en-US" sz="4000" dirty="0" smtClean="0"/>
              <a:t>1889-1953)</a:t>
            </a:r>
            <a:endParaRPr sz="4000" dirty="0"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4294967295"/>
          </p:nvPr>
        </p:nvSpPr>
        <p:spPr>
          <a:xfrm>
            <a:off x="1482436" y="1614300"/>
            <a:ext cx="6567289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Edwin Hubble</a:t>
            </a:r>
            <a:endParaRPr sz="4000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4294967295"/>
          </p:nvPr>
        </p:nvSpPr>
        <p:spPr>
          <a:xfrm>
            <a:off x="2418070" y="2294089"/>
            <a:ext cx="5617800" cy="20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 smtClean="0"/>
              <a:t>Astronomer</a:t>
            </a:r>
            <a:endParaRPr sz="2000" dirty="0"/>
          </a:p>
        </p:txBody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4297650" y="62905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22" name="Rectangle 21"/>
          <p:cNvSpPr/>
          <p:nvPr/>
        </p:nvSpPr>
        <p:spPr>
          <a:xfrm>
            <a:off x="6194002" y="336573"/>
            <a:ext cx="1078528" cy="13242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5830662" y="511661"/>
            <a:ext cx="1309658" cy="14257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328987" y="343369"/>
            <a:ext cx="836439" cy="1388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558748" y="391006"/>
            <a:ext cx="755609" cy="9531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78296" y="497563"/>
            <a:ext cx="856090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16835" y="3433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99956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99887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81595" y="31658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481595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964320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964320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447045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447045" y="3208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929770" y="3074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54999" y="113331"/>
            <a:ext cx="7992074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1"/>
                </a:solidFill>
                <a:latin typeface="Eurostile" charset="0"/>
                <a:ea typeface="Eurostile" charset="0"/>
                <a:cs typeface="Eurostile" charset="0"/>
              </a:rPr>
              <a:t>1500                                     1600                                     1700                                     1800                                     1900                                     2000   </a:t>
            </a:r>
            <a:endParaRPr lang="en-US" sz="1000" dirty="0">
              <a:solidFill>
                <a:schemeClr val="tx1"/>
              </a:solidFill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78296" y="421178"/>
            <a:ext cx="990780" cy="763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94592" y="249469"/>
            <a:ext cx="6639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latin typeface="Eurostile" charset="0"/>
                <a:ea typeface="Eurostile" charset="0"/>
                <a:cs typeface="Eurostile" charset="0"/>
              </a:rPr>
              <a:t>Copernicus</a:t>
            </a:r>
            <a:endParaRPr lang="en-US" sz="8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358556" y="417908"/>
            <a:ext cx="1392554" cy="7778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000416" y="262777"/>
            <a:ext cx="81624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Galilei (1564-1642)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302593" y="519261"/>
            <a:ext cx="742775" cy="8179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213974" y="564746"/>
            <a:ext cx="82907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Brahe (1546-1601)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420719" y="510148"/>
            <a:ext cx="1196149" cy="6327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291907" y="523418"/>
            <a:ext cx="3914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Kepler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618830" y="517583"/>
            <a:ext cx="1082935" cy="5449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405541" y="515867"/>
            <a:ext cx="43152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Newton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782537" y="435228"/>
            <a:ext cx="1282634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3698704" y="281443"/>
            <a:ext cx="93326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Lagrange (1736-1813)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4998238" y="519027"/>
            <a:ext cx="1093334" cy="457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277414" y="524400"/>
            <a:ext cx="92044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Hamilton (1805-1865)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6241547" y="442053"/>
            <a:ext cx="745762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6165426" y="291448"/>
            <a:ext cx="89800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err="1" smtClean="0">
                <a:latin typeface="Eurostile" charset="0"/>
                <a:ea typeface="Eurostile" charset="0"/>
                <a:cs typeface="Eurostile" charset="0"/>
              </a:rPr>
              <a:t>Noether</a:t>
            </a:r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 (1882-1935)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11723" y="255466"/>
            <a:ext cx="3834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Young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814421" y="176535"/>
            <a:ext cx="43794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Maxwell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820867" y="598106"/>
            <a:ext cx="39305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Planck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21861" y="184089"/>
            <a:ext cx="43313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Einstein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1572" y="498168"/>
            <a:ext cx="641694" cy="597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441455" y="523418"/>
            <a:ext cx="40908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Leavitt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053697" y="626792"/>
            <a:ext cx="40748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Hubble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47" y="2745218"/>
            <a:ext cx="5353847" cy="3297970"/>
          </a:xfrm>
          <a:prstGeom prst="rect">
            <a:avLst/>
          </a:prstGeom>
          <a:ln w="76200">
            <a:solidFill>
              <a:srgbClr val="FF0000"/>
            </a:solidFill>
          </a:ln>
        </p:spPr>
      </p:pic>
      <p:sp>
        <p:nvSpPr>
          <p:cNvPr id="4" name="Rectangle 3"/>
          <p:cNvSpPr/>
          <p:nvPr/>
        </p:nvSpPr>
        <p:spPr>
          <a:xfrm>
            <a:off x="-671804" y="-634482"/>
            <a:ext cx="9983755" cy="794968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400" y="0"/>
            <a:ext cx="5526405" cy="6858000"/>
          </a:xfrm>
          <a:prstGeom prst="rect">
            <a:avLst/>
          </a:prstGeom>
        </p:spPr>
      </p:pic>
      <p:sp>
        <p:nvSpPr>
          <p:cNvPr id="60" name="Google Shape;71;p13"/>
          <p:cNvSpPr txBox="1">
            <a:spLocks/>
          </p:cNvSpPr>
          <p:nvPr/>
        </p:nvSpPr>
        <p:spPr>
          <a:xfrm>
            <a:off x="29946" y="5517000"/>
            <a:ext cx="7325047" cy="10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Char char="□"/>
              <a:defRPr sz="30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■"/>
              <a:defRPr sz="24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▣"/>
              <a:defRPr sz="24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●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○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■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●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○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■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indent="0" algn="r">
              <a:buFont typeface="Georgia"/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Hubble’s original “VAR</a:t>
            </a:r>
            <a:r>
              <a:rPr lang="en-US" sz="4000" smtClean="0">
                <a:solidFill>
                  <a:srgbClr val="FFFFFF"/>
                </a:solidFill>
                <a:highlight>
                  <a:srgbClr val="FF0000"/>
                </a:highlight>
              </a:rPr>
              <a:t>” plate</a:t>
            </a:r>
            <a:endParaRPr lang="en-US" sz="4000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74922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/>
          <p:cNvSpPr/>
          <p:nvPr/>
        </p:nvSpPr>
        <p:spPr>
          <a:xfrm>
            <a:off x="6295818" y="524417"/>
            <a:ext cx="1074974" cy="15137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Google Shape;70;p13"/>
          <p:cNvSpPr txBox="1">
            <a:spLocks noGrp="1"/>
          </p:cNvSpPr>
          <p:nvPr>
            <p:ph type="ctrTitle" idx="4294967295"/>
          </p:nvPr>
        </p:nvSpPr>
        <p:spPr>
          <a:xfrm>
            <a:off x="2431925" y="968125"/>
            <a:ext cx="5617800" cy="783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/>
              <a:t>(</a:t>
            </a:r>
            <a:r>
              <a:rPr lang="en-US" sz="4000" dirty="0" smtClean="0"/>
              <a:t>1889-1953)</a:t>
            </a:r>
            <a:endParaRPr sz="4000" dirty="0"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4294967295"/>
          </p:nvPr>
        </p:nvSpPr>
        <p:spPr>
          <a:xfrm>
            <a:off x="1482436" y="1614300"/>
            <a:ext cx="6567289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Edwin Hubble</a:t>
            </a:r>
            <a:endParaRPr sz="4000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4294967295"/>
          </p:nvPr>
        </p:nvSpPr>
        <p:spPr>
          <a:xfrm>
            <a:off x="2418070" y="2294089"/>
            <a:ext cx="5617800" cy="20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 smtClean="0"/>
              <a:t>Astronomer</a:t>
            </a:r>
            <a:endParaRPr sz="2000" dirty="0"/>
          </a:p>
        </p:txBody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4297650" y="62905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22" name="Rectangle 21"/>
          <p:cNvSpPr/>
          <p:nvPr/>
        </p:nvSpPr>
        <p:spPr>
          <a:xfrm>
            <a:off x="6194002" y="336573"/>
            <a:ext cx="1078528" cy="13242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5830662" y="511661"/>
            <a:ext cx="1309658" cy="14257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328987" y="343369"/>
            <a:ext cx="836439" cy="1388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558748" y="391006"/>
            <a:ext cx="755609" cy="9531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78296" y="497563"/>
            <a:ext cx="856090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16835" y="3433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99956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99887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81595" y="31658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481595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964320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964320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447045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447045" y="3208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929770" y="3074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54999" y="113331"/>
            <a:ext cx="7992074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1"/>
                </a:solidFill>
                <a:latin typeface="Eurostile" charset="0"/>
                <a:ea typeface="Eurostile" charset="0"/>
                <a:cs typeface="Eurostile" charset="0"/>
              </a:rPr>
              <a:t>1500                                     1600                                     1700                                     1800                                     1900                                     2000   </a:t>
            </a:r>
            <a:endParaRPr lang="en-US" sz="1000" dirty="0">
              <a:solidFill>
                <a:schemeClr val="tx1"/>
              </a:solidFill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78296" y="421178"/>
            <a:ext cx="990780" cy="763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94592" y="249469"/>
            <a:ext cx="6639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latin typeface="Eurostile" charset="0"/>
                <a:ea typeface="Eurostile" charset="0"/>
                <a:cs typeface="Eurostile" charset="0"/>
              </a:rPr>
              <a:t>Copernicus</a:t>
            </a:r>
            <a:endParaRPr lang="en-US" sz="8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358556" y="417908"/>
            <a:ext cx="1392554" cy="7778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000416" y="262777"/>
            <a:ext cx="81624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Galilei (1564-1642)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302593" y="519261"/>
            <a:ext cx="742775" cy="8179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213974" y="564746"/>
            <a:ext cx="82907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Brahe (1546-1601)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420719" y="510148"/>
            <a:ext cx="1196149" cy="6327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291907" y="523418"/>
            <a:ext cx="3914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Kepler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618830" y="517583"/>
            <a:ext cx="1082935" cy="5449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405541" y="515867"/>
            <a:ext cx="43152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Newton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782537" y="435228"/>
            <a:ext cx="1282634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3698704" y="281443"/>
            <a:ext cx="93326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Lagrange (1736-1813)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4998238" y="519027"/>
            <a:ext cx="1093334" cy="457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277414" y="524400"/>
            <a:ext cx="92044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Hamilton (1805-1865)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6241547" y="442053"/>
            <a:ext cx="745762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6165426" y="291448"/>
            <a:ext cx="89800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err="1" smtClean="0">
                <a:latin typeface="Eurostile" charset="0"/>
                <a:ea typeface="Eurostile" charset="0"/>
                <a:cs typeface="Eurostile" charset="0"/>
              </a:rPr>
              <a:t>Noether</a:t>
            </a:r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 (1882-1935)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11723" y="255466"/>
            <a:ext cx="3834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Young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814421" y="176535"/>
            <a:ext cx="43794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Maxwell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820867" y="598106"/>
            <a:ext cx="39305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Planck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21861" y="184089"/>
            <a:ext cx="43313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Einstein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1572" y="498168"/>
            <a:ext cx="641694" cy="597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441455" y="523418"/>
            <a:ext cx="40908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Leavitt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053697" y="626792"/>
            <a:ext cx="40748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Hubble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47" y="2745218"/>
            <a:ext cx="5353847" cy="3297970"/>
          </a:xfrm>
          <a:prstGeom prst="rect">
            <a:avLst/>
          </a:prstGeom>
          <a:ln w="76200">
            <a:solidFill>
              <a:srgbClr val="FF0000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400" y="0"/>
            <a:ext cx="5526405" cy="6858000"/>
          </a:xfrm>
          <a:prstGeom prst="rect">
            <a:avLst/>
          </a:prstGeom>
        </p:spPr>
      </p:pic>
      <p:sp>
        <p:nvSpPr>
          <p:cNvPr id="60" name="Rectangle 59"/>
          <p:cNvSpPr/>
          <p:nvPr/>
        </p:nvSpPr>
        <p:spPr>
          <a:xfrm>
            <a:off x="-671804" y="-634482"/>
            <a:ext cx="9983755" cy="794968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502" y="56712"/>
            <a:ext cx="5514975" cy="6858000"/>
          </a:xfrm>
          <a:prstGeom prst="rect">
            <a:avLst/>
          </a:prstGeom>
        </p:spPr>
      </p:pic>
      <p:sp>
        <p:nvSpPr>
          <p:cNvPr id="63" name="Google Shape;71;p13"/>
          <p:cNvSpPr txBox="1">
            <a:spLocks/>
          </p:cNvSpPr>
          <p:nvPr/>
        </p:nvSpPr>
        <p:spPr>
          <a:xfrm>
            <a:off x="29946" y="5517000"/>
            <a:ext cx="7325047" cy="10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Char char="□"/>
              <a:defRPr sz="30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■"/>
              <a:defRPr sz="24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▣"/>
              <a:defRPr sz="24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●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○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■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●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○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■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indent="0" algn="r">
              <a:buFont typeface="Georgia"/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Hubble’s original “VAR</a:t>
            </a:r>
            <a:r>
              <a:rPr lang="en-US" sz="4000" smtClean="0">
                <a:solidFill>
                  <a:srgbClr val="FFFFFF"/>
                </a:solidFill>
                <a:highlight>
                  <a:srgbClr val="FF0000"/>
                </a:highlight>
              </a:rPr>
              <a:t>” plate</a:t>
            </a:r>
            <a:endParaRPr lang="en-US" sz="4000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76573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/>
          <p:cNvSpPr/>
          <p:nvPr/>
        </p:nvSpPr>
        <p:spPr>
          <a:xfrm>
            <a:off x="6295818" y="524417"/>
            <a:ext cx="1074974" cy="15137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Google Shape;70;p13"/>
          <p:cNvSpPr txBox="1">
            <a:spLocks noGrp="1"/>
          </p:cNvSpPr>
          <p:nvPr>
            <p:ph type="ctrTitle" idx="4294967295"/>
          </p:nvPr>
        </p:nvSpPr>
        <p:spPr>
          <a:xfrm>
            <a:off x="2431925" y="968125"/>
            <a:ext cx="5617800" cy="783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/>
              <a:t>(</a:t>
            </a:r>
            <a:r>
              <a:rPr lang="en-US" sz="4000" dirty="0" smtClean="0"/>
              <a:t>1889-1953)</a:t>
            </a:r>
            <a:endParaRPr sz="4000" dirty="0"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4294967295"/>
          </p:nvPr>
        </p:nvSpPr>
        <p:spPr>
          <a:xfrm>
            <a:off x="1482436" y="1614300"/>
            <a:ext cx="6567289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Edwin Hubble</a:t>
            </a:r>
            <a:endParaRPr sz="4000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4294967295"/>
          </p:nvPr>
        </p:nvSpPr>
        <p:spPr>
          <a:xfrm>
            <a:off x="2418070" y="2294089"/>
            <a:ext cx="5617800" cy="20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 smtClean="0"/>
              <a:t>Astronomer</a:t>
            </a:r>
            <a:endParaRPr sz="2000" dirty="0"/>
          </a:p>
        </p:txBody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4297650" y="62905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22" name="Rectangle 21"/>
          <p:cNvSpPr/>
          <p:nvPr/>
        </p:nvSpPr>
        <p:spPr>
          <a:xfrm>
            <a:off x="6194002" y="336573"/>
            <a:ext cx="1078528" cy="13242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5830662" y="511661"/>
            <a:ext cx="1309658" cy="14257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328987" y="343369"/>
            <a:ext cx="836439" cy="1388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558748" y="391006"/>
            <a:ext cx="755609" cy="9531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78296" y="497563"/>
            <a:ext cx="856090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16835" y="3433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99956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99887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81595" y="31658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481595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964320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964320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447045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447045" y="3208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929770" y="3074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54999" y="113331"/>
            <a:ext cx="7992074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1"/>
                </a:solidFill>
                <a:latin typeface="Eurostile" charset="0"/>
                <a:ea typeface="Eurostile" charset="0"/>
                <a:cs typeface="Eurostile" charset="0"/>
              </a:rPr>
              <a:t>1500                                     1600                                     1700                                     1800                                     1900                                     2000   </a:t>
            </a:r>
            <a:endParaRPr lang="en-US" sz="1000" dirty="0">
              <a:solidFill>
                <a:schemeClr val="tx1"/>
              </a:solidFill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78296" y="421178"/>
            <a:ext cx="990780" cy="763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94592" y="249469"/>
            <a:ext cx="6639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latin typeface="Eurostile" charset="0"/>
                <a:ea typeface="Eurostile" charset="0"/>
                <a:cs typeface="Eurostile" charset="0"/>
              </a:rPr>
              <a:t>Copernicus</a:t>
            </a:r>
            <a:endParaRPr lang="en-US" sz="8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358556" y="417908"/>
            <a:ext cx="1392554" cy="7778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000416" y="262777"/>
            <a:ext cx="81624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Galilei (1564-1642)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302593" y="519261"/>
            <a:ext cx="742775" cy="8179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213974" y="564746"/>
            <a:ext cx="82907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Brahe (1546-1601)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420719" y="510148"/>
            <a:ext cx="1196149" cy="6327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291907" y="523418"/>
            <a:ext cx="3914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Kepler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618830" y="517583"/>
            <a:ext cx="1082935" cy="5449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405541" y="515867"/>
            <a:ext cx="43152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Newton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782537" y="435228"/>
            <a:ext cx="1282634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3698704" y="281443"/>
            <a:ext cx="93326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Lagrange (1736-1813)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4998238" y="519027"/>
            <a:ext cx="1093334" cy="457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277414" y="524400"/>
            <a:ext cx="92044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Hamilton (1805-1865)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6241547" y="442053"/>
            <a:ext cx="745762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6165426" y="291448"/>
            <a:ext cx="89800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err="1" smtClean="0">
                <a:latin typeface="Eurostile" charset="0"/>
                <a:ea typeface="Eurostile" charset="0"/>
                <a:cs typeface="Eurostile" charset="0"/>
              </a:rPr>
              <a:t>Noether</a:t>
            </a:r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 (1882-1935)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11723" y="255466"/>
            <a:ext cx="3834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Young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814421" y="176535"/>
            <a:ext cx="43794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Maxwell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820867" y="598106"/>
            <a:ext cx="39305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Planck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21861" y="184089"/>
            <a:ext cx="43313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Einstein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1572" y="498168"/>
            <a:ext cx="641694" cy="597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441455" y="523418"/>
            <a:ext cx="40908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Leavitt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053697" y="626792"/>
            <a:ext cx="40748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Hubble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847" y="2745218"/>
            <a:ext cx="5353847" cy="3297970"/>
          </a:xfrm>
          <a:prstGeom prst="rect">
            <a:avLst/>
          </a:prstGeom>
          <a:ln w="76200">
            <a:solidFill>
              <a:srgbClr val="FF0000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400" y="0"/>
            <a:ext cx="5526405" cy="6858000"/>
          </a:xfrm>
          <a:prstGeom prst="rect">
            <a:avLst/>
          </a:prstGeom>
        </p:spPr>
      </p:pic>
      <p:sp>
        <p:nvSpPr>
          <p:cNvPr id="60" name="Rectangle 59"/>
          <p:cNvSpPr/>
          <p:nvPr/>
        </p:nvSpPr>
        <p:spPr>
          <a:xfrm>
            <a:off x="-671804" y="-634482"/>
            <a:ext cx="9983755" cy="794968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0"/>
            <a:ext cx="89180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932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429" y="0"/>
            <a:ext cx="7001731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348343" y="-101600"/>
            <a:ext cx="1553029" cy="73732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199160" y="-257629"/>
            <a:ext cx="1553029" cy="73732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979600" y="745540"/>
            <a:ext cx="5432824" cy="461665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Eurostile" charset="0"/>
                <a:ea typeface="Eurostile" charset="0"/>
                <a:cs typeface="Eurostile" charset="0"/>
              </a:rPr>
              <a:t>Hubble Deep Field (HDF; 1995)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47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/>
          <p:cNvSpPr/>
          <p:nvPr/>
        </p:nvSpPr>
        <p:spPr>
          <a:xfrm>
            <a:off x="6295818" y="524417"/>
            <a:ext cx="1074974" cy="15137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Google Shape;70;p13"/>
          <p:cNvSpPr txBox="1">
            <a:spLocks noGrp="1"/>
          </p:cNvSpPr>
          <p:nvPr>
            <p:ph type="ctrTitle" idx="4294967295"/>
          </p:nvPr>
        </p:nvSpPr>
        <p:spPr>
          <a:xfrm>
            <a:off x="2431925" y="968125"/>
            <a:ext cx="5617800" cy="783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/>
              <a:t>(</a:t>
            </a:r>
            <a:r>
              <a:rPr lang="en-US" sz="4000" dirty="0" smtClean="0"/>
              <a:t>1889-1953)</a:t>
            </a:r>
            <a:endParaRPr sz="4000" dirty="0"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4294967295"/>
          </p:nvPr>
        </p:nvSpPr>
        <p:spPr>
          <a:xfrm>
            <a:off x="1482436" y="1614300"/>
            <a:ext cx="6567289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Edwin Hubble</a:t>
            </a:r>
            <a:endParaRPr sz="4000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4294967295"/>
          </p:nvPr>
        </p:nvSpPr>
        <p:spPr>
          <a:xfrm>
            <a:off x="2418070" y="2294089"/>
            <a:ext cx="5617800" cy="20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 smtClean="0"/>
              <a:t>Astronomer</a:t>
            </a:r>
            <a:endParaRPr sz="2000" dirty="0"/>
          </a:p>
        </p:txBody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4297650" y="62905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22" name="Rectangle 21"/>
          <p:cNvSpPr/>
          <p:nvPr/>
        </p:nvSpPr>
        <p:spPr>
          <a:xfrm>
            <a:off x="6194002" y="336573"/>
            <a:ext cx="1078528" cy="13242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5830662" y="511661"/>
            <a:ext cx="1309658" cy="14257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328987" y="343369"/>
            <a:ext cx="836439" cy="1388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558748" y="391006"/>
            <a:ext cx="755609" cy="9531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78296" y="497563"/>
            <a:ext cx="856090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16835" y="3433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99956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99887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81595" y="31658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481595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964320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964320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447045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447045" y="3208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929770" y="3074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54999" y="113331"/>
            <a:ext cx="7992074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1"/>
                </a:solidFill>
                <a:latin typeface="Eurostile" charset="0"/>
                <a:ea typeface="Eurostile" charset="0"/>
                <a:cs typeface="Eurostile" charset="0"/>
              </a:rPr>
              <a:t>1500                                     1600                                     1700                                     1800                                     1900                                     2000   </a:t>
            </a:r>
            <a:endParaRPr lang="en-US" sz="1000" dirty="0">
              <a:solidFill>
                <a:schemeClr val="tx1"/>
              </a:solidFill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78296" y="421178"/>
            <a:ext cx="990780" cy="763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94592" y="249469"/>
            <a:ext cx="6639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latin typeface="Eurostile" charset="0"/>
                <a:ea typeface="Eurostile" charset="0"/>
                <a:cs typeface="Eurostile" charset="0"/>
              </a:rPr>
              <a:t>Copernicus</a:t>
            </a:r>
            <a:endParaRPr lang="en-US" sz="8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358556" y="417908"/>
            <a:ext cx="1392554" cy="7778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000416" y="262777"/>
            <a:ext cx="81624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Galilei (1564-1642)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302593" y="519261"/>
            <a:ext cx="742775" cy="8179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213974" y="564746"/>
            <a:ext cx="82907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Brahe (1546-1601)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420719" y="510148"/>
            <a:ext cx="1196149" cy="6327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291907" y="523418"/>
            <a:ext cx="3914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Kepler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618830" y="517583"/>
            <a:ext cx="1082935" cy="5449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405541" y="515867"/>
            <a:ext cx="43152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Newton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782537" y="435228"/>
            <a:ext cx="1282634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3698704" y="281443"/>
            <a:ext cx="93326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Lagrange (1736-1813)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4998238" y="519027"/>
            <a:ext cx="1093334" cy="457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277414" y="524400"/>
            <a:ext cx="92044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Hamilton (1805-1865)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6241547" y="442053"/>
            <a:ext cx="745762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6165426" y="291448"/>
            <a:ext cx="89800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err="1" smtClean="0">
                <a:latin typeface="Eurostile" charset="0"/>
                <a:ea typeface="Eurostile" charset="0"/>
                <a:cs typeface="Eurostile" charset="0"/>
              </a:rPr>
              <a:t>Noether</a:t>
            </a:r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 (1882-1935)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11723" y="255466"/>
            <a:ext cx="3834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Young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814421" y="176535"/>
            <a:ext cx="43794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Maxwell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820867" y="598106"/>
            <a:ext cx="39305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Planck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21861" y="184089"/>
            <a:ext cx="43313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Einstein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1572" y="498168"/>
            <a:ext cx="641694" cy="597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441455" y="523418"/>
            <a:ext cx="40908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Leavitt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053697" y="626792"/>
            <a:ext cx="40748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Hubble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465" y="2720985"/>
            <a:ext cx="4146805" cy="3747041"/>
          </a:xfrm>
          <a:prstGeom prst="rect">
            <a:avLst/>
          </a:prstGeom>
          <a:ln w="76200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500238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/>
          <p:cNvSpPr/>
          <p:nvPr/>
        </p:nvSpPr>
        <p:spPr>
          <a:xfrm>
            <a:off x="6295818" y="524417"/>
            <a:ext cx="1074974" cy="15137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Google Shape;70;p13"/>
          <p:cNvSpPr txBox="1">
            <a:spLocks noGrp="1"/>
          </p:cNvSpPr>
          <p:nvPr>
            <p:ph type="ctrTitle" idx="4294967295"/>
          </p:nvPr>
        </p:nvSpPr>
        <p:spPr>
          <a:xfrm>
            <a:off x="2431925" y="968125"/>
            <a:ext cx="5617800" cy="783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/>
              <a:t>(</a:t>
            </a:r>
            <a:r>
              <a:rPr lang="en-US" sz="4000" dirty="0" smtClean="0"/>
              <a:t>1889-1953)</a:t>
            </a:r>
            <a:endParaRPr sz="4000" dirty="0"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4294967295"/>
          </p:nvPr>
        </p:nvSpPr>
        <p:spPr>
          <a:xfrm>
            <a:off x="1482436" y="1614300"/>
            <a:ext cx="6567289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Edwin Hubble</a:t>
            </a:r>
            <a:endParaRPr sz="4000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4294967295"/>
          </p:nvPr>
        </p:nvSpPr>
        <p:spPr>
          <a:xfrm>
            <a:off x="2418070" y="2294089"/>
            <a:ext cx="5617800" cy="20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 smtClean="0"/>
              <a:t>Astronomer</a:t>
            </a:r>
            <a:endParaRPr sz="2000" dirty="0"/>
          </a:p>
        </p:txBody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4297650" y="62905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22" name="Rectangle 21"/>
          <p:cNvSpPr/>
          <p:nvPr/>
        </p:nvSpPr>
        <p:spPr>
          <a:xfrm>
            <a:off x="6194002" y="336573"/>
            <a:ext cx="1078528" cy="13242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5830662" y="511661"/>
            <a:ext cx="1309658" cy="14257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328987" y="343369"/>
            <a:ext cx="836439" cy="1388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558748" y="391006"/>
            <a:ext cx="755609" cy="9531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78296" y="497563"/>
            <a:ext cx="856090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16835" y="3433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99956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99887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81595" y="31658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481595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964320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964320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447045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447045" y="3208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929770" y="3074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54999" y="113331"/>
            <a:ext cx="7992074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1"/>
                </a:solidFill>
                <a:latin typeface="Eurostile" charset="0"/>
                <a:ea typeface="Eurostile" charset="0"/>
                <a:cs typeface="Eurostile" charset="0"/>
              </a:rPr>
              <a:t>1500                                     1600                                     1700                                     1800                                     1900                                     2000   </a:t>
            </a:r>
            <a:endParaRPr lang="en-US" sz="1000" dirty="0">
              <a:solidFill>
                <a:schemeClr val="tx1"/>
              </a:solidFill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78296" y="421178"/>
            <a:ext cx="990780" cy="763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94592" y="249469"/>
            <a:ext cx="6639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latin typeface="Eurostile" charset="0"/>
                <a:ea typeface="Eurostile" charset="0"/>
                <a:cs typeface="Eurostile" charset="0"/>
              </a:rPr>
              <a:t>Copernicus</a:t>
            </a:r>
            <a:endParaRPr lang="en-US" sz="8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358556" y="417908"/>
            <a:ext cx="1392554" cy="7778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000416" y="262777"/>
            <a:ext cx="81624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Galilei (1564-1642)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302593" y="519261"/>
            <a:ext cx="742775" cy="8179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213974" y="564746"/>
            <a:ext cx="82907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Brahe (1546-1601)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420719" y="510148"/>
            <a:ext cx="1196149" cy="6327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291907" y="523418"/>
            <a:ext cx="3914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Kepler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618830" y="517583"/>
            <a:ext cx="1082935" cy="5449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405541" y="515867"/>
            <a:ext cx="43152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Newton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782537" y="435228"/>
            <a:ext cx="1282634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3698704" y="281443"/>
            <a:ext cx="93326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Lagrange (1736-1813)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4998238" y="519027"/>
            <a:ext cx="1093334" cy="457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277414" y="524400"/>
            <a:ext cx="92044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Hamilton (1805-1865)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6241547" y="442053"/>
            <a:ext cx="745762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6165426" y="291448"/>
            <a:ext cx="89800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err="1" smtClean="0">
                <a:latin typeface="Eurostile" charset="0"/>
                <a:ea typeface="Eurostile" charset="0"/>
                <a:cs typeface="Eurostile" charset="0"/>
              </a:rPr>
              <a:t>Noether</a:t>
            </a:r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 (1882-1935)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11723" y="255466"/>
            <a:ext cx="3834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Young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814421" y="176535"/>
            <a:ext cx="43794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Maxwell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820867" y="598106"/>
            <a:ext cx="39305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Planck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21861" y="184089"/>
            <a:ext cx="43313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Einstein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1572" y="498168"/>
            <a:ext cx="641694" cy="597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441455" y="523418"/>
            <a:ext cx="40908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Leavitt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053697" y="626792"/>
            <a:ext cx="40748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Hubble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465" y="2720985"/>
            <a:ext cx="4146805" cy="3747041"/>
          </a:xfrm>
          <a:prstGeom prst="rect">
            <a:avLst/>
          </a:prstGeom>
          <a:ln w="76200">
            <a:solidFill>
              <a:srgbClr val="FF0000"/>
            </a:solidFill>
          </a:ln>
        </p:spPr>
      </p:pic>
      <p:sp>
        <p:nvSpPr>
          <p:cNvPr id="60" name="Google Shape;72;p13"/>
          <p:cNvSpPr txBox="1">
            <a:spLocks/>
          </p:cNvSpPr>
          <p:nvPr/>
        </p:nvSpPr>
        <p:spPr>
          <a:xfrm>
            <a:off x="1843381" y="3858039"/>
            <a:ext cx="5617800" cy="20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Char char="□"/>
              <a:defRPr sz="30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■"/>
              <a:defRPr sz="24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▣"/>
              <a:defRPr sz="24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●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○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■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●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○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■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indent="0" algn="r">
              <a:buFont typeface="Georgia"/>
              <a:buNone/>
            </a:pPr>
            <a:r>
              <a:rPr lang="en-US" sz="4000" dirty="0" smtClean="0"/>
              <a:t>HOW?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480323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/>
          <p:cNvSpPr/>
          <p:nvPr/>
        </p:nvSpPr>
        <p:spPr>
          <a:xfrm>
            <a:off x="6412419" y="249469"/>
            <a:ext cx="1048762" cy="21544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6295818" y="524417"/>
            <a:ext cx="1074974" cy="15137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Google Shape;70;p13"/>
          <p:cNvSpPr txBox="1">
            <a:spLocks noGrp="1"/>
          </p:cNvSpPr>
          <p:nvPr>
            <p:ph type="ctrTitle" idx="4294967295"/>
          </p:nvPr>
        </p:nvSpPr>
        <p:spPr>
          <a:xfrm>
            <a:off x="2431925" y="968125"/>
            <a:ext cx="5617800" cy="783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/>
              <a:t>(</a:t>
            </a:r>
            <a:r>
              <a:rPr lang="en-US" sz="4000" dirty="0" smtClean="0"/>
              <a:t>1894-1966)</a:t>
            </a:r>
            <a:endParaRPr sz="4000" dirty="0"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4294967295"/>
          </p:nvPr>
        </p:nvSpPr>
        <p:spPr>
          <a:xfrm>
            <a:off x="1482436" y="1614300"/>
            <a:ext cx="6567289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Georges </a:t>
            </a:r>
            <a:r>
              <a:rPr lang="en-US" sz="4000" dirty="0" err="1" smtClean="0">
                <a:solidFill>
                  <a:srgbClr val="FFFFFF"/>
                </a:solidFill>
                <a:highlight>
                  <a:srgbClr val="FF0000"/>
                </a:highlight>
              </a:rPr>
              <a:t>Lemaître</a:t>
            </a:r>
            <a:endParaRPr sz="4000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4294967295"/>
          </p:nvPr>
        </p:nvSpPr>
        <p:spPr>
          <a:xfrm>
            <a:off x="2418070" y="2294089"/>
            <a:ext cx="5617800" cy="20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 smtClean="0"/>
              <a:t>Astronomer</a:t>
            </a:r>
            <a:endParaRPr sz="2000" dirty="0"/>
          </a:p>
        </p:txBody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4297650" y="62905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22" name="Rectangle 21"/>
          <p:cNvSpPr/>
          <p:nvPr/>
        </p:nvSpPr>
        <p:spPr>
          <a:xfrm>
            <a:off x="6194002" y="336573"/>
            <a:ext cx="1078528" cy="13242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5830662" y="511661"/>
            <a:ext cx="1309658" cy="14257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328987" y="343369"/>
            <a:ext cx="836439" cy="1388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558748" y="391006"/>
            <a:ext cx="755609" cy="9531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78296" y="497563"/>
            <a:ext cx="856090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16835" y="3433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99956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99887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81595" y="31658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481595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964320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964320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447045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447045" y="3208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929770" y="3074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54999" y="113331"/>
            <a:ext cx="7992074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1"/>
                </a:solidFill>
                <a:latin typeface="Eurostile" charset="0"/>
                <a:ea typeface="Eurostile" charset="0"/>
                <a:cs typeface="Eurostile" charset="0"/>
              </a:rPr>
              <a:t>1500                                     1600                                     1700                                     1800                                     1900                                     2000   </a:t>
            </a:r>
            <a:endParaRPr lang="en-US" sz="1000" dirty="0">
              <a:solidFill>
                <a:schemeClr val="tx1"/>
              </a:solidFill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78296" y="421178"/>
            <a:ext cx="990780" cy="763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94592" y="249469"/>
            <a:ext cx="6639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latin typeface="Eurostile" charset="0"/>
                <a:ea typeface="Eurostile" charset="0"/>
                <a:cs typeface="Eurostile" charset="0"/>
              </a:rPr>
              <a:t>Copernicus</a:t>
            </a:r>
            <a:endParaRPr lang="en-US" sz="8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358556" y="417908"/>
            <a:ext cx="1392554" cy="7778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000416" y="262777"/>
            <a:ext cx="81624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Galilei (1564-1642)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302593" y="519261"/>
            <a:ext cx="742775" cy="8179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213974" y="564746"/>
            <a:ext cx="82907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Brahe (1546-1601)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420719" y="510148"/>
            <a:ext cx="1196149" cy="6327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291907" y="523418"/>
            <a:ext cx="3914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Kepler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618830" y="517583"/>
            <a:ext cx="1082935" cy="5449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405541" y="515867"/>
            <a:ext cx="43152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Newton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782537" y="435228"/>
            <a:ext cx="1282634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3698704" y="281443"/>
            <a:ext cx="93326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Lagrange (1736-1813)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4998238" y="519027"/>
            <a:ext cx="1093334" cy="457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277414" y="524400"/>
            <a:ext cx="92044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Hamilton (1805-1865)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6241547" y="442053"/>
            <a:ext cx="745762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6165426" y="291448"/>
            <a:ext cx="89800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err="1" smtClean="0">
                <a:latin typeface="Eurostile" charset="0"/>
                <a:ea typeface="Eurostile" charset="0"/>
                <a:cs typeface="Eurostile" charset="0"/>
              </a:rPr>
              <a:t>Noether</a:t>
            </a:r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 (1882-1935)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11723" y="255466"/>
            <a:ext cx="3834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Young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814421" y="176535"/>
            <a:ext cx="43794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Maxwell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820867" y="598106"/>
            <a:ext cx="39305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Planck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21861" y="184089"/>
            <a:ext cx="43313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Einstein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1572" y="498168"/>
            <a:ext cx="641694" cy="597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441455" y="523418"/>
            <a:ext cx="40908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Leavitt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053697" y="626792"/>
            <a:ext cx="40748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Hubble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35" y="2597984"/>
            <a:ext cx="3987130" cy="3858135"/>
          </a:xfrm>
          <a:prstGeom prst="rect">
            <a:avLst/>
          </a:prstGeom>
          <a:ln w="76200">
            <a:solidFill>
              <a:srgbClr val="FF0000"/>
            </a:solidFill>
          </a:ln>
        </p:spPr>
      </p:pic>
      <p:sp>
        <p:nvSpPr>
          <p:cNvPr id="62" name="TextBox 61"/>
          <p:cNvSpPr txBox="1"/>
          <p:nvPr/>
        </p:nvSpPr>
        <p:spPr>
          <a:xfrm>
            <a:off x="7077192" y="105949"/>
            <a:ext cx="47160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Lemaître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53474" y="-215885"/>
            <a:ext cx="13388597" cy="7531086"/>
          </a:xfrm>
          <a:prstGeom prst="rect">
            <a:avLst/>
          </a:prstGeom>
        </p:spPr>
      </p:pic>
      <p:sp>
        <p:nvSpPr>
          <p:cNvPr id="63" name="Google Shape;71;p13"/>
          <p:cNvSpPr txBox="1">
            <a:spLocks/>
          </p:cNvSpPr>
          <p:nvPr/>
        </p:nvSpPr>
        <p:spPr>
          <a:xfrm>
            <a:off x="1919797" y="590416"/>
            <a:ext cx="6567289" cy="10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Char char="□"/>
              <a:defRPr sz="30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■"/>
              <a:defRPr sz="24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▣"/>
              <a:defRPr sz="24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●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○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■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●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○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■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indent="0" algn="ctr">
              <a:buFont typeface="Georgia"/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Einstein’s </a:t>
            </a:r>
            <a:r>
              <a:rPr lang="en-US" sz="4000" smtClean="0">
                <a:solidFill>
                  <a:srgbClr val="FFFFFF"/>
                </a:solidFill>
                <a:highlight>
                  <a:srgbClr val="FF0000"/>
                </a:highlight>
              </a:rPr>
              <a:t>General Relativity (1918)</a:t>
            </a:r>
            <a:endParaRPr lang="en-US" sz="4000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69627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/>
          <p:cNvSpPr/>
          <p:nvPr/>
        </p:nvSpPr>
        <p:spPr>
          <a:xfrm>
            <a:off x="6412419" y="249469"/>
            <a:ext cx="1048762" cy="21544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6295818" y="524417"/>
            <a:ext cx="1074974" cy="15137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Google Shape;70;p13"/>
          <p:cNvSpPr txBox="1">
            <a:spLocks noGrp="1"/>
          </p:cNvSpPr>
          <p:nvPr>
            <p:ph type="ctrTitle" idx="4294967295"/>
          </p:nvPr>
        </p:nvSpPr>
        <p:spPr>
          <a:xfrm>
            <a:off x="2431925" y="968125"/>
            <a:ext cx="5617800" cy="783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/>
              <a:t>(</a:t>
            </a:r>
            <a:r>
              <a:rPr lang="en-US" sz="4000" dirty="0" smtClean="0"/>
              <a:t>1894-1966)</a:t>
            </a:r>
            <a:endParaRPr sz="4000" dirty="0"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4294967295"/>
          </p:nvPr>
        </p:nvSpPr>
        <p:spPr>
          <a:xfrm>
            <a:off x="1482436" y="1614300"/>
            <a:ext cx="6567289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Georges </a:t>
            </a:r>
            <a:r>
              <a:rPr lang="en-US" sz="4000" dirty="0" err="1" smtClean="0">
                <a:solidFill>
                  <a:srgbClr val="FFFFFF"/>
                </a:solidFill>
                <a:highlight>
                  <a:srgbClr val="FF0000"/>
                </a:highlight>
              </a:rPr>
              <a:t>Lemaître</a:t>
            </a:r>
            <a:endParaRPr sz="4000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4294967295"/>
          </p:nvPr>
        </p:nvSpPr>
        <p:spPr>
          <a:xfrm>
            <a:off x="2418070" y="2294089"/>
            <a:ext cx="5617800" cy="20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 smtClean="0"/>
              <a:t>Astronomer</a:t>
            </a:r>
            <a:endParaRPr sz="2000" dirty="0"/>
          </a:p>
        </p:txBody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4297650" y="62905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22" name="Rectangle 21"/>
          <p:cNvSpPr/>
          <p:nvPr/>
        </p:nvSpPr>
        <p:spPr>
          <a:xfrm>
            <a:off x="6194002" y="336573"/>
            <a:ext cx="1078528" cy="13242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5830662" y="511661"/>
            <a:ext cx="1309658" cy="14257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328987" y="343369"/>
            <a:ext cx="836439" cy="1388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558748" y="391006"/>
            <a:ext cx="755609" cy="9531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78296" y="497563"/>
            <a:ext cx="856090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16835" y="3433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99956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99887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81595" y="31658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481595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964320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964320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447045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447045" y="3208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929770" y="3074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54999" y="113331"/>
            <a:ext cx="7992074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1"/>
                </a:solidFill>
                <a:latin typeface="Eurostile" charset="0"/>
                <a:ea typeface="Eurostile" charset="0"/>
                <a:cs typeface="Eurostile" charset="0"/>
              </a:rPr>
              <a:t>1500                                     1600                                     1700                                     1800                                     1900                                     2000   </a:t>
            </a:r>
            <a:endParaRPr lang="en-US" sz="1000" dirty="0">
              <a:solidFill>
                <a:schemeClr val="tx1"/>
              </a:solidFill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78296" y="421178"/>
            <a:ext cx="990780" cy="763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94592" y="249469"/>
            <a:ext cx="6639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latin typeface="Eurostile" charset="0"/>
                <a:ea typeface="Eurostile" charset="0"/>
                <a:cs typeface="Eurostile" charset="0"/>
              </a:rPr>
              <a:t>Copernicus</a:t>
            </a:r>
            <a:endParaRPr lang="en-US" sz="8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358556" y="417908"/>
            <a:ext cx="1392554" cy="7778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000416" y="262777"/>
            <a:ext cx="81624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Galilei (1564-1642)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302593" y="519261"/>
            <a:ext cx="742775" cy="8179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213974" y="564746"/>
            <a:ext cx="82907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Brahe (1546-1601)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420719" y="510148"/>
            <a:ext cx="1196149" cy="6327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291907" y="523418"/>
            <a:ext cx="3914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Kepler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618830" y="517583"/>
            <a:ext cx="1082935" cy="5449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405541" y="515867"/>
            <a:ext cx="43152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Newton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782537" y="435228"/>
            <a:ext cx="1282634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3698704" y="281443"/>
            <a:ext cx="93326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Lagrange (1736-1813)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4998238" y="519027"/>
            <a:ext cx="1093334" cy="457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277414" y="524400"/>
            <a:ext cx="92044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Hamilton (1805-1865)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6241547" y="442053"/>
            <a:ext cx="745762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6165426" y="291448"/>
            <a:ext cx="89800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err="1" smtClean="0">
                <a:latin typeface="Eurostile" charset="0"/>
                <a:ea typeface="Eurostile" charset="0"/>
                <a:cs typeface="Eurostile" charset="0"/>
              </a:rPr>
              <a:t>Noether</a:t>
            </a:r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 (1882-1935)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11723" y="255466"/>
            <a:ext cx="3834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Young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814421" y="176535"/>
            <a:ext cx="43794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Maxwell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820867" y="598106"/>
            <a:ext cx="39305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Planck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21861" y="184089"/>
            <a:ext cx="43313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Einstein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1572" y="498168"/>
            <a:ext cx="641694" cy="597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441455" y="523418"/>
            <a:ext cx="40908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Leavitt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053697" y="626792"/>
            <a:ext cx="40748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Hubble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835" y="2597984"/>
            <a:ext cx="3987130" cy="3858135"/>
          </a:xfrm>
          <a:prstGeom prst="rect">
            <a:avLst/>
          </a:prstGeom>
          <a:ln w="76200">
            <a:solidFill>
              <a:srgbClr val="FF0000"/>
            </a:solidFill>
          </a:ln>
        </p:spPr>
      </p:pic>
      <p:sp>
        <p:nvSpPr>
          <p:cNvPr id="62" name="TextBox 61"/>
          <p:cNvSpPr txBox="1"/>
          <p:nvPr/>
        </p:nvSpPr>
        <p:spPr>
          <a:xfrm>
            <a:off x="7077192" y="105949"/>
            <a:ext cx="47160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Lemaître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712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/>
          <p:cNvSpPr/>
          <p:nvPr/>
        </p:nvSpPr>
        <p:spPr>
          <a:xfrm>
            <a:off x="6412419" y="249469"/>
            <a:ext cx="1048762" cy="21544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6295818" y="524417"/>
            <a:ext cx="1074974" cy="15137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4294967295"/>
          </p:nvPr>
        </p:nvSpPr>
        <p:spPr>
          <a:xfrm>
            <a:off x="1213974" y="1012904"/>
            <a:ext cx="6567289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Hubble-</a:t>
            </a:r>
            <a:r>
              <a:rPr lang="en-US" sz="4000" dirty="0" err="1" smtClean="0">
                <a:solidFill>
                  <a:srgbClr val="FFFFFF"/>
                </a:solidFill>
                <a:highlight>
                  <a:srgbClr val="FF0000"/>
                </a:highlight>
              </a:rPr>
              <a:t>Lemaître</a:t>
            </a: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 Constant</a:t>
            </a:r>
            <a:endParaRPr sz="4000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4297650" y="62905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22" name="Rectangle 21"/>
          <p:cNvSpPr/>
          <p:nvPr/>
        </p:nvSpPr>
        <p:spPr>
          <a:xfrm>
            <a:off x="6194002" y="336573"/>
            <a:ext cx="1078528" cy="13242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5830662" y="511661"/>
            <a:ext cx="1309658" cy="14257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328987" y="343369"/>
            <a:ext cx="836439" cy="1388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558748" y="391006"/>
            <a:ext cx="755609" cy="9531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78296" y="497563"/>
            <a:ext cx="856090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16835" y="3433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99956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99887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81595" y="31658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481595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964320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964320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447045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447045" y="3208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929770" y="3074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54999" y="113331"/>
            <a:ext cx="7992074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1"/>
                </a:solidFill>
                <a:latin typeface="Eurostile" charset="0"/>
                <a:ea typeface="Eurostile" charset="0"/>
                <a:cs typeface="Eurostile" charset="0"/>
              </a:rPr>
              <a:t>1500                                     1600                                     1700                                     1800                                     1900                                     2000   </a:t>
            </a:r>
            <a:endParaRPr lang="en-US" sz="1000" dirty="0">
              <a:solidFill>
                <a:schemeClr val="tx1"/>
              </a:solidFill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78296" y="421178"/>
            <a:ext cx="990780" cy="763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94592" y="249469"/>
            <a:ext cx="6639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latin typeface="Eurostile" charset="0"/>
                <a:ea typeface="Eurostile" charset="0"/>
                <a:cs typeface="Eurostile" charset="0"/>
              </a:rPr>
              <a:t>Copernicus</a:t>
            </a:r>
            <a:endParaRPr lang="en-US" sz="8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358556" y="417908"/>
            <a:ext cx="1392554" cy="7778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000416" y="262777"/>
            <a:ext cx="81624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Galilei (1564-1642)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302593" y="519261"/>
            <a:ext cx="742775" cy="8179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213974" y="564746"/>
            <a:ext cx="82907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Brahe (1546-1601)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420719" y="510148"/>
            <a:ext cx="1196149" cy="6327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291907" y="523418"/>
            <a:ext cx="3914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Kepler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618830" y="517583"/>
            <a:ext cx="1082935" cy="5449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405541" y="515867"/>
            <a:ext cx="43152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Newton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782537" y="435228"/>
            <a:ext cx="1282634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3698704" y="281443"/>
            <a:ext cx="93326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Lagrange (1736-1813)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4998238" y="519027"/>
            <a:ext cx="1093334" cy="457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277414" y="524400"/>
            <a:ext cx="92044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Hamilton (1805-1865)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6241547" y="442053"/>
            <a:ext cx="745762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6165426" y="291448"/>
            <a:ext cx="89800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err="1" smtClean="0">
                <a:latin typeface="Eurostile" charset="0"/>
                <a:ea typeface="Eurostile" charset="0"/>
                <a:cs typeface="Eurostile" charset="0"/>
              </a:rPr>
              <a:t>Noether</a:t>
            </a:r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 (1882-1935)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11723" y="255466"/>
            <a:ext cx="3834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Young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814421" y="176535"/>
            <a:ext cx="43794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Maxwell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820867" y="598106"/>
            <a:ext cx="39305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Planck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21861" y="184089"/>
            <a:ext cx="43313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Einstein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1572" y="498168"/>
            <a:ext cx="641694" cy="597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441455" y="523418"/>
            <a:ext cx="40908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Leavitt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053697" y="626792"/>
            <a:ext cx="40748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Hubble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7077192" y="105949"/>
            <a:ext cx="47160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Lemaître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913" y="2260750"/>
            <a:ext cx="4721396" cy="3282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328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/>
          <p:cNvSpPr/>
          <p:nvPr/>
        </p:nvSpPr>
        <p:spPr>
          <a:xfrm>
            <a:off x="6412419" y="249469"/>
            <a:ext cx="1048762" cy="21544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6295818" y="524417"/>
            <a:ext cx="1074974" cy="15137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4297650" y="62905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22" name="Rectangle 21"/>
          <p:cNvSpPr/>
          <p:nvPr/>
        </p:nvSpPr>
        <p:spPr>
          <a:xfrm>
            <a:off x="6194002" y="336573"/>
            <a:ext cx="1078528" cy="13242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5830662" y="511661"/>
            <a:ext cx="1309658" cy="14257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328987" y="343369"/>
            <a:ext cx="836439" cy="1388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558748" y="391006"/>
            <a:ext cx="755609" cy="9531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78296" y="497563"/>
            <a:ext cx="856090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16835" y="3433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99956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99887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81595" y="31658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481595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964320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964320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447045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447045" y="3208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929770" y="3074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54999" y="113331"/>
            <a:ext cx="7992074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1"/>
                </a:solidFill>
                <a:latin typeface="Eurostile" charset="0"/>
                <a:ea typeface="Eurostile" charset="0"/>
                <a:cs typeface="Eurostile" charset="0"/>
              </a:rPr>
              <a:t>1500                                     1600                                     1700                                     1800                                     1900                                     2000   </a:t>
            </a:r>
            <a:endParaRPr lang="en-US" sz="1000" dirty="0">
              <a:solidFill>
                <a:schemeClr val="tx1"/>
              </a:solidFill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78296" y="421178"/>
            <a:ext cx="990780" cy="763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94592" y="249469"/>
            <a:ext cx="6639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latin typeface="Eurostile" charset="0"/>
                <a:ea typeface="Eurostile" charset="0"/>
                <a:cs typeface="Eurostile" charset="0"/>
              </a:rPr>
              <a:t>Copernicus</a:t>
            </a:r>
            <a:endParaRPr lang="en-US" sz="8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358556" y="417908"/>
            <a:ext cx="1392554" cy="7778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000416" y="262777"/>
            <a:ext cx="81624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Galilei (1564-1642)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302593" y="519261"/>
            <a:ext cx="742775" cy="8179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213974" y="564746"/>
            <a:ext cx="82907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Brahe (1546-1601)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420719" y="510148"/>
            <a:ext cx="1196149" cy="6327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291907" y="523418"/>
            <a:ext cx="3914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Kepler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618830" y="517583"/>
            <a:ext cx="1082935" cy="5449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405541" y="515867"/>
            <a:ext cx="43152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Newton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782537" y="435228"/>
            <a:ext cx="1282634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3698704" y="281443"/>
            <a:ext cx="93326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Lagrange (1736-1813)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4998238" y="519027"/>
            <a:ext cx="1093334" cy="457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277414" y="524400"/>
            <a:ext cx="92044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Hamilton (1805-1865)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6241547" y="442053"/>
            <a:ext cx="745762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6165426" y="291448"/>
            <a:ext cx="89800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err="1" smtClean="0">
                <a:latin typeface="Eurostile" charset="0"/>
                <a:ea typeface="Eurostile" charset="0"/>
                <a:cs typeface="Eurostile" charset="0"/>
              </a:rPr>
              <a:t>Noether</a:t>
            </a:r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 (1882-1935)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11723" y="255466"/>
            <a:ext cx="3834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Young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814421" y="176535"/>
            <a:ext cx="43794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Maxwell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820867" y="598106"/>
            <a:ext cx="39305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Planck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21861" y="184089"/>
            <a:ext cx="43313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Einstein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1572" y="498168"/>
            <a:ext cx="641694" cy="597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441455" y="523418"/>
            <a:ext cx="40908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Leavitt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053697" y="626792"/>
            <a:ext cx="40748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Hubble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7077192" y="105949"/>
            <a:ext cx="47160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Lemaître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727" y="2083038"/>
            <a:ext cx="6175612" cy="3759886"/>
          </a:xfrm>
          <a:prstGeom prst="rect">
            <a:avLst/>
          </a:prstGeom>
          <a:ln w="76200">
            <a:solidFill>
              <a:srgbClr val="FF0000"/>
            </a:solidFill>
          </a:ln>
        </p:spPr>
      </p:pic>
      <p:sp>
        <p:nvSpPr>
          <p:cNvPr id="63" name="Google Shape;70;p13"/>
          <p:cNvSpPr txBox="1">
            <a:spLocks/>
          </p:cNvSpPr>
          <p:nvPr/>
        </p:nvSpPr>
        <p:spPr>
          <a:xfrm>
            <a:off x="1345589" y="869407"/>
            <a:ext cx="5617800" cy="783000"/>
          </a:xfrm>
          <a:prstGeom prst="rect">
            <a:avLst/>
          </a:prstGeom>
          <a:noFill/>
          <a:ln w="76200" cap="flat" cmpd="sng">
            <a:noFill/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r"/>
            <a:r>
              <a:rPr lang="is-IS" sz="2800" dirty="0" smtClean="0"/>
              <a:t>(1936-)</a:t>
            </a:r>
            <a:endParaRPr lang="is-IS" sz="2800" dirty="0"/>
          </a:p>
        </p:txBody>
      </p:sp>
      <p:sp>
        <p:nvSpPr>
          <p:cNvPr id="66" name="Google Shape;71;p13"/>
          <p:cNvSpPr txBox="1">
            <a:spLocks/>
          </p:cNvSpPr>
          <p:nvPr/>
        </p:nvSpPr>
        <p:spPr>
          <a:xfrm>
            <a:off x="-2093932" y="1311252"/>
            <a:ext cx="6567289" cy="10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Char char="□"/>
              <a:defRPr sz="30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■"/>
              <a:defRPr sz="24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▣"/>
              <a:defRPr sz="24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●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○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■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●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○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■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indent="0" algn="r">
              <a:buFont typeface="Georgia"/>
              <a:buNone/>
            </a:pPr>
            <a:r>
              <a:rPr lang="en-US" sz="32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Robert Wilson</a:t>
            </a:r>
            <a:endParaRPr lang="en-US" sz="3200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  <p:sp>
        <p:nvSpPr>
          <p:cNvPr id="67" name="Google Shape;71;p13"/>
          <p:cNvSpPr txBox="1">
            <a:spLocks/>
          </p:cNvSpPr>
          <p:nvPr/>
        </p:nvSpPr>
        <p:spPr>
          <a:xfrm>
            <a:off x="981507" y="1313126"/>
            <a:ext cx="6567289" cy="10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Char char="□"/>
              <a:defRPr sz="30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■"/>
              <a:defRPr sz="24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▣"/>
              <a:defRPr sz="24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●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○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■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●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○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■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indent="0" algn="r">
              <a:buFont typeface="Georgia"/>
              <a:buNone/>
            </a:pPr>
            <a:r>
              <a:rPr lang="en-US" sz="32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Arno Penzias</a:t>
            </a:r>
            <a:endParaRPr lang="en-US" sz="3200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  <p:sp>
        <p:nvSpPr>
          <p:cNvPr id="68" name="Google Shape;70;p13"/>
          <p:cNvSpPr txBox="1">
            <a:spLocks/>
          </p:cNvSpPr>
          <p:nvPr/>
        </p:nvSpPr>
        <p:spPr>
          <a:xfrm>
            <a:off x="-1798257" y="898661"/>
            <a:ext cx="5617800" cy="783000"/>
          </a:xfrm>
          <a:prstGeom prst="rect">
            <a:avLst/>
          </a:prstGeom>
          <a:noFill/>
          <a:ln w="76200" cap="flat" cmpd="sng">
            <a:noFill/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r"/>
            <a:r>
              <a:rPr lang="is-IS" sz="2800" dirty="0" smtClean="0"/>
              <a:t>(1933-)</a:t>
            </a:r>
            <a:endParaRPr lang="is-IS" sz="2800" dirty="0"/>
          </a:p>
        </p:txBody>
      </p:sp>
    </p:spTree>
    <p:extLst>
      <p:ext uri="{BB962C8B-B14F-4D97-AF65-F5344CB8AC3E}">
        <p14:creationId xmlns:p14="http://schemas.microsoft.com/office/powerpoint/2010/main" val="1925936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/>
          <p:cNvSpPr/>
          <p:nvPr/>
        </p:nvSpPr>
        <p:spPr>
          <a:xfrm>
            <a:off x="6412419" y="249469"/>
            <a:ext cx="1048762" cy="21544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6295818" y="524417"/>
            <a:ext cx="1074974" cy="15137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4297650" y="62905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22" name="Rectangle 21"/>
          <p:cNvSpPr/>
          <p:nvPr/>
        </p:nvSpPr>
        <p:spPr>
          <a:xfrm>
            <a:off x="6194002" y="336573"/>
            <a:ext cx="1078528" cy="13242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5830662" y="511661"/>
            <a:ext cx="1309658" cy="14257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328987" y="343369"/>
            <a:ext cx="836439" cy="1388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558748" y="391006"/>
            <a:ext cx="755609" cy="9531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78296" y="497563"/>
            <a:ext cx="856090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16835" y="3433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99956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99887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81595" y="31658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481595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964320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964320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447045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447045" y="3208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929770" y="3074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54999" y="113331"/>
            <a:ext cx="7992074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1"/>
                </a:solidFill>
                <a:latin typeface="Eurostile" charset="0"/>
                <a:ea typeface="Eurostile" charset="0"/>
                <a:cs typeface="Eurostile" charset="0"/>
              </a:rPr>
              <a:t>1500                                     1600                                     1700                                     1800                                     1900                                     2000   </a:t>
            </a:r>
            <a:endParaRPr lang="en-US" sz="1000" dirty="0">
              <a:solidFill>
                <a:schemeClr val="tx1"/>
              </a:solidFill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78296" y="421178"/>
            <a:ext cx="990780" cy="763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94592" y="249469"/>
            <a:ext cx="6639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latin typeface="Eurostile" charset="0"/>
                <a:ea typeface="Eurostile" charset="0"/>
                <a:cs typeface="Eurostile" charset="0"/>
              </a:rPr>
              <a:t>Copernicus</a:t>
            </a:r>
            <a:endParaRPr lang="en-US" sz="8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358556" y="417908"/>
            <a:ext cx="1392554" cy="7778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000416" y="262777"/>
            <a:ext cx="81624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Galilei (1564-1642)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302593" y="519261"/>
            <a:ext cx="742775" cy="8179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213974" y="564746"/>
            <a:ext cx="82907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Brahe (1546-1601)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420719" y="510148"/>
            <a:ext cx="1196149" cy="6327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291907" y="523418"/>
            <a:ext cx="3914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Kepler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618830" y="517583"/>
            <a:ext cx="1082935" cy="5449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405541" y="515867"/>
            <a:ext cx="43152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Newton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782537" y="435228"/>
            <a:ext cx="1282634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3698704" y="281443"/>
            <a:ext cx="93326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Lagrange (1736-1813)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4998238" y="519027"/>
            <a:ext cx="1093334" cy="457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277414" y="524400"/>
            <a:ext cx="92044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Hamilton (1805-1865)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6241547" y="442053"/>
            <a:ext cx="745762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6165426" y="291448"/>
            <a:ext cx="89800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err="1" smtClean="0">
                <a:latin typeface="Eurostile" charset="0"/>
                <a:ea typeface="Eurostile" charset="0"/>
                <a:cs typeface="Eurostile" charset="0"/>
              </a:rPr>
              <a:t>Noether</a:t>
            </a:r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 (1882-1935)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11723" y="255466"/>
            <a:ext cx="3834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Young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814421" y="176535"/>
            <a:ext cx="43794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Maxwell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820867" y="598106"/>
            <a:ext cx="39305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Planck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21861" y="184089"/>
            <a:ext cx="43313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Einstein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1572" y="498168"/>
            <a:ext cx="641694" cy="597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441455" y="523418"/>
            <a:ext cx="40908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Leavitt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053697" y="626792"/>
            <a:ext cx="40748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Hubble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7077192" y="105949"/>
            <a:ext cx="47160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Lemaître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808" y="-887104"/>
            <a:ext cx="4849135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10" y="1119116"/>
            <a:ext cx="3444370" cy="3675093"/>
          </a:xfrm>
          <a:prstGeom prst="rect">
            <a:avLst/>
          </a:prstGeom>
        </p:spPr>
      </p:pic>
      <p:sp>
        <p:nvSpPr>
          <p:cNvPr id="64" name="Google Shape;70;p13"/>
          <p:cNvSpPr txBox="1">
            <a:spLocks/>
          </p:cNvSpPr>
          <p:nvPr/>
        </p:nvSpPr>
        <p:spPr>
          <a:xfrm>
            <a:off x="2431925" y="968125"/>
            <a:ext cx="5617800" cy="783000"/>
          </a:xfrm>
          <a:prstGeom prst="rect">
            <a:avLst/>
          </a:prstGeom>
          <a:noFill/>
          <a:ln w="76200" cap="flat" cmpd="sng">
            <a:noFill/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r"/>
            <a:r>
              <a:rPr lang="is-IS" sz="4000" dirty="0" smtClean="0"/>
              <a:t>(1989-1993)</a:t>
            </a:r>
            <a:endParaRPr lang="is-IS" sz="4000" dirty="0"/>
          </a:p>
        </p:txBody>
      </p:sp>
      <p:sp>
        <p:nvSpPr>
          <p:cNvPr id="65" name="Google Shape;71;p13"/>
          <p:cNvSpPr txBox="1">
            <a:spLocks/>
          </p:cNvSpPr>
          <p:nvPr/>
        </p:nvSpPr>
        <p:spPr>
          <a:xfrm>
            <a:off x="1482436" y="1614300"/>
            <a:ext cx="6567289" cy="10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Char char="□"/>
              <a:defRPr sz="30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■"/>
              <a:defRPr sz="24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Georgia"/>
              <a:buChar char="▣"/>
              <a:defRPr sz="24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●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○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■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●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○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Georgia"/>
              <a:buChar char="■"/>
              <a:defRPr sz="1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indent="0" algn="r">
              <a:buFont typeface="Georgia"/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COBE</a:t>
            </a:r>
            <a:endParaRPr lang="en-US" sz="4000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939493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/>
          <p:cNvSpPr/>
          <p:nvPr/>
        </p:nvSpPr>
        <p:spPr>
          <a:xfrm>
            <a:off x="6412419" y="249469"/>
            <a:ext cx="1048762" cy="21544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6295818" y="524417"/>
            <a:ext cx="1074974" cy="15137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4297650" y="62905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22" name="Rectangle 21"/>
          <p:cNvSpPr/>
          <p:nvPr/>
        </p:nvSpPr>
        <p:spPr>
          <a:xfrm>
            <a:off x="6194002" y="336573"/>
            <a:ext cx="1078528" cy="13242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5830662" y="511661"/>
            <a:ext cx="1309658" cy="14257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328987" y="343369"/>
            <a:ext cx="836439" cy="138832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558748" y="391006"/>
            <a:ext cx="755609" cy="9531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78296" y="497563"/>
            <a:ext cx="856090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16835" y="3433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99956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998870" y="3299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481595" y="31658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481595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964320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964320" y="32790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447045" y="31451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447045" y="32086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929770" y="307479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54999" y="113331"/>
            <a:ext cx="7992074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1"/>
                </a:solidFill>
                <a:latin typeface="Eurostile" charset="0"/>
                <a:ea typeface="Eurostile" charset="0"/>
                <a:cs typeface="Eurostile" charset="0"/>
              </a:rPr>
              <a:t>1500                                     1600                                     1700                                     1800                                     1900                                     2000   </a:t>
            </a:r>
            <a:endParaRPr lang="en-US" sz="1000" dirty="0">
              <a:solidFill>
                <a:schemeClr val="tx1"/>
              </a:solidFill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278296" y="421178"/>
            <a:ext cx="990780" cy="763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94592" y="249469"/>
            <a:ext cx="6639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latin typeface="Eurostile" charset="0"/>
                <a:ea typeface="Eurostile" charset="0"/>
                <a:cs typeface="Eurostile" charset="0"/>
              </a:rPr>
              <a:t>Copernicus</a:t>
            </a:r>
            <a:endParaRPr lang="en-US" sz="8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358556" y="417908"/>
            <a:ext cx="1392554" cy="7778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2000416" y="262777"/>
            <a:ext cx="81624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Galilei (1564-1642)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302593" y="519261"/>
            <a:ext cx="742775" cy="8179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1213974" y="564746"/>
            <a:ext cx="82907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Brahe (1546-1601)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420719" y="510148"/>
            <a:ext cx="1196149" cy="6327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2291907" y="523418"/>
            <a:ext cx="39145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Kepler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618830" y="517583"/>
            <a:ext cx="1082935" cy="5449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3405541" y="515867"/>
            <a:ext cx="43152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Newton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782537" y="435228"/>
            <a:ext cx="1282634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3698704" y="281443"/>
            <a:ext cx="93326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Lagrange (1736-1813)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4998238" y="519027"/>
            <a:ext cx="1093334" cy="457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277414" y="524400"/>
            <a:ext cx="92044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Hamilton (1805-1865)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6241547" y="442053"/>
            <a:ext cx="745762" cy="4571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/>
          <p:cNvSpPr txBox="1"/>
          <p:nvPr/>
        </p:nvSpPr>
        <p:spPr>
          <a:xfrm>
            <a:off x="6165426" y="291448"/>
            <a:ext cx="89800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err="1" smtClean="0">
                <a:latin typeface="Eurostile" charset="0"/>
                <a:ea typeface="Eurostile" charset="0"/>
                <a:cs typeface="Eurostile" charset="0"/>
              </a:rPr>
              <a:t>Noether</a:t>
            </a:r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 (1882-1935)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11723" y="255466"/>
            <a:ext cx="38343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Young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814421" y="176535"/>
            <a:ext cx="43794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Maxwell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820867" y="598106"/>
            <a:ext cx="39305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Planck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921861" y="184089"/>
            <a:ext cx="43313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Einstein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091572" y="498168"/>
            <a:ext cx="641694" cy="5970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6441455" y="523418"/>
            <a:ext cx="40908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 smtClean="0">
                <a:latin typeface="Eurostile" charset="0"/>
                <a:ea typeface="Eurostile" charset="0"/>
                <a:cs typeface="Eurostile" charset="0"/>
              </a:rPr>
              <a:t>Leavitt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053697" y="626792"/>
            <a:ext cx="40748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Hubble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7077192" y="105949"/>
            <a:ext cx="47160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smtClean="0">
                <a:latin typeface="Eurostile" charset="0"/>
                <a:ea typeface="Eurostile" charset="0"/>
                <a:cs typeface="Eurostile" charset="0"/>
              </a:rPr>
              <a:t>Lemaître</a:t>
            </a:r>
            <a:endParaRPr lang="en-US" sz="600" dirty="0">
              <a:latin typeface="Eurostile" charset="0"/>
              <a:ea typeface="Eurostile" charset="0"/>
              <a:cs typeface="Eurostile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7547" y="930622"/>
            <a:ext cx="3804872" cy="4923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231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429" y="0"/>
            <a:ext cx="7001731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348343" y="-101600"/>
            <a:ext cx="1553029" cy="73732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199160" y="-257629"/>
            <a:ext cx="1553029" cy="73732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979600" y="745540"/>
            <a:ext cx="5432824" cy="461665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Eurostile" charset="0"/>
                <a:ea typeface="Eurostile" charset="0"/>
                <a:cs typeface="Eurostile" charset="0"/>
              </a:rPr>
              <a:t>Hubble Deep Field (HDF; 1995)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914400" y="0"/>
            <a:ext cx="0" cy="6755982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1081314" y="6669315"/>
            <a:ext cx="7132360" cy="50382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7181" y="3053025"/>
            <a:ext cx="5432824" cy="461665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smtClean="0">
                <a:solidFill>
                  <a:schemeClr val="bg1"/>
                </a:solidFill>
                <a:latin typeface="Eurostile" charset="0"/>
                <a:ea typeface="Eurostile" charset="0"/>
                <a:cs typeface="Eurostile" charset="0"/>
              </a:rPr>
              <a:t>2.6’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40237" y="6180854"/>
            <a:ext cx="5432824" cy="461665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smtClean="0">
                <a:solidFill>
                  <a:schemeClr val="bg1"/>
                </a:solidFill>
                <a:latin typeface="Eurostile" charset="0"/>
                <a:ea typeface="Eurostile" charset="0"/>
                <a:cs typeface="Eurostile" charset="0"/>
              </a:rPr>
              <a:t>2.6’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5926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429" y="0"/>
            <a:ext cx="7001731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-348343" y="-101600"/>
            <a:ext cx="1553029" cy="73732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199160" y="-257629"/>
            <a:ext cx="1553029" cy="737325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979600" y="745540"/>
            <a:ext cx="5432824" cy="461665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  <a:latin typeface="Eurostile" charset="0"/>
                <a:ea typeface="Eurostile" charset="0"/>
                <a:cs typeface="Eurostile" charset="0"/>
              </a:rPr>
              <a:t>Hubble Deep Field (HDF; 1995)</a:t>
            </a:r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914400" y="0"/>
            <a:ext cx="0" cy="6755982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1081314" y="6669315"/>
            <a:ext cx="7132360" cy="50382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7181" y="3053025"/>
            <a:ext cx="5432824" cy="461665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smtClean="0">
                <a:solidFill>
                  <a:schemeClr val="bg1"/>
                </a:solidFill>
                <a:latin typeface="Eurostile" charset="0"/>
                <a:ea typeface="Eurostile" charset="0"/>
                <a:cs typeface="Eurostile" charset="0"/>
              </a:rPr>
              <a:t>2.6’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40237" y="6180854"/>
            <a:ext cx="5432824" cy="461665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smtClean="0">
                <a:solidFill>
                  <a:schemeClr val="bg1"/>
                </a:solidFill>
                <a:latin typeface="Eurostile" charset="0"/>
                <a:ea typeface="Eurostile" charset="0"/>
                <a:cs typeface="Eurostile" charset="0"/>
              </a:rPr>
              <a:t>2.6’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607425" y="1121515"/>
            <a:ext cx="5432824" cy="400110"/>
          </a:xfrm>
          <a:prstGeom prst="rect">
            <a:avLst/>
          </a:prstGeom>
          <a:solidFill>
            <a:schemeClr val="bg1">
              <a:alpha val="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Eurostile" charset="0"/>
                <a:ea typeface="Eurostile" charset="0"/>
                <a:cs typeface="Eurostile" charset="0"/>
              </a:rPr>
              <a:t>(1/24,000,000 of the sky)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471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ctrTitle"/>
          </p:nvPr>
        </p:nvSpPr>
        <p:spPr>
          <a:xfrm>
            <a:off x="533400" y="4875175"/>
            <a:ext cx="5708400" cy="77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111111"/>
                </a:solidFill>
              </a:rPr>
              <a:t> </a:t>
            </a:r>
            <a:r>
              <a:rPr lang="en-US" b="1" dirty="0">
                <a:solidFill>
                  <a:srgbClr val="111111"/>
                </a:solidFill>
              </a:rPr>
              <a:t>1</a:t>
            </a:r>
            <a:r>
              <a:rPr lang="en" b="1" dirty="0" smtClean="0">
                <a:solidFill>
                  <a:srgbClr val="111111"/>
                </a:solidFill>
              </a:rPr>
              <a:t>. </a:t>
            </a:r>
            <a:r>
              <a:rPr lang="en-US" dirty="0" smtClean="0"/>
              <a:t>The Great Debate</a:t>
            </a:r>
            <a:endParaRPr dirty="0"/>
          </a:p>
        </p:txBody>
      </p:sp>
      <p:sp>
        <p:nvSpPr>
          <p:cNvPr id="80" name="Google Shape;80;p14"/>
          <p:cNvSpPr txBox="1">
            <a:spLocks noGrp="1"/>
          </p:cNvSpPr>
          <p:nvPr>
            <p:ph type="subTitle" idx="1"/>
          </p:nvPr>
        </p:nvSpPr>
        <p:spPr>
          <a:xfrm>
            <a:off x="533400" y="5837000"/>
            <a:ext cx="6057000" cy="6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&amp; the distance ladder</a:t>
            </a:r>
            <a:endParaRPr dirty="0"/>
          </a:p>
        </p:txBody>
      </p:sp>
      <p:sp>
        <p:nvSpPr>
          <p:cNvPr id="81" name="Google Shape;81;p14"/>
          <p:cNvSpPr txBox="1">
            <a:spLocks noGrp="1"/>
          </p:cNvSpPr>
          <p:nvPr>
            <p:ph type="sldNum" idx="12"/>
          </p:nvPr>
        </p:nvSpPr>
        <p:spPr>
          <a:xfrm>
            <a:off x="533409" y="62905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41550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533409" y="60619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xfrm>
            <a:off x="504825" y="503250"/>
            <a:ext cx="6079200" cy="183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The Great Debate (1920)</a:t>
            </a:r>
            <a:endParaRPr sz="4000" dirty="0">
              <a:solidFill>
                <a:srgbClr val="FFFFFF"/>
              </a:solidFill>
              <a:highlight>
                <a:srgbClr val="FF00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081" y="2333910"/>
            <a:ext cx="3154735" cy="177453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544" y="2183493"/>
            <a:ext cx="2298700" cy="3530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78611" y="3497250"/>
            <a:ext cx="8707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V</a:t>
            </a:r>
          </a:p>
          <a:p>
            <a:r>
              <a:rPr lang="en-US" sz="3600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    S</a:t>
            </a:r>
            <a:endParaRPr lang="en-US" sz="3600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762544" y="1567543"/>
            <a:ext cx="0" cy="4630057"/>
          </a:xfrm>
          <a:prstGeom prst="line">
            <a:avLst/>
          </a:prstGeom>
          <a:ln w="57150"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061244" y="1610179"/>
            <a:ext cx="0" cy="4630057"/>
          </a:xfrm>
          <a:prstGeom prst="line">
            <a:avLst/>
          </a:prstGeom>
          <a:ln w="57150"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306286" y="2333910"/>
            <a:ext cx="4284936" cy="9240"/>
          </a:xfrm>
          <a:prstGeom prst="line">
            <a:avLst/>
          </a:prstGeom>
          <a:ln w="57150"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279859" y="4108449"/>
            <a:ext cx="4284936" cy="9240"/>
          </a:xfrm>
          <a:prstGeom prst="line">
            <a:avLst/>
          </a:prstGeom>
          <a:ln w="57150"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Google Shape;80;p14"/>
          <p:cNvSpPr txBox="1">
            <a:spLocks/>
          </p:cNvSpPr>
          <p:nvPr/>
        </p:nvSpPr>
        <p:spPr>
          <a:xfrm>
            <a:off x="1835109" y="4116285"/>
            <a:ext cx="60570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ts val="2800"/>
              <a:buFont typeface="Georgia"/>
              <a:buChar char="□"/>
              <a:defRPr sz="2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▣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●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○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●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○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indent="0">
              <a:spcBef>
                <a:spcPts val="0"/>
              </a:spcBef>
              <a:buFont typeface="Georgia"/>
              <a:buNone/>
            </a:pPr>
            <a:r>
              <a:rPr lang="en-US" sz="1400" i="1" dirty="0" smtClean="0"/>
              <a:t>“Our galaxy is the universe”</a:t>
            </a:r>
            <a:endParaRPr lang="en-US" sz="1400" i="1" dirty="0"/>
          </a:p>
        </p:txBody>
      </p:sp>
      <p:sp>
        <p:nvSpPr>
          <p:cNvPr id="17" name="Google Shape;80;p14"/>
          <p:cNvSpPr txBox="1">
            <a:spLocks/>
          </p:cNvSpPr>
          <p:nvPr/>
        </p:nvSpPr>
        <p:spPr>
          <a:xfrm>
            <a:off x="6658872" y="5695290"/>
            <a:ext cx="60570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ts val="2800"/>
              <a:buFont typeface="Georgia"/>
              <a:buChar char="□"/>
              <a:defRPr sz="2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▣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●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○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●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○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indent="0">
              <a:spcBef>
                <a:spcPts val="0"/>
              </a:spcBef>
              <a:buFont typeface="Georgia"/>
              <a:buNone/>
            </a:pPr>
            <a:r>
              <a:rPr lang="en-US" sz="1400" i="1" dirty="0" smtClean="0"/>
              <a:t>“No.”</a:t>
            </a:r>
            <a:endParaRPr lang="en-US" sz="1400" i="1" dirty="0"/>
          </a:p>
        </p:txBody>
      </p:sp>
      <p:sp>
        <p:nvSpPr>
          <p:cNvPr id="18" name="Google Shape;80;p14"/>
          <p:cNvSpPr txBox="1">
            <a:spLocks/>
          </p:cNvSpPr>
          <p:nvPr/>
        </p:nvSpPr>
        <p:spPr>
          <a:xfrm>
            <a:off x="1537081" y="1657350"/>
            <a:ext cx="60570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ts val="2800"/>
              <a:buFont typeface="Georgia"/>
              <a:buChar char="□"/>
              <a:defRPr sz="2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▣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●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○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●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○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(1885-1972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</a:rPr>
              <a:t>)</a:t>
            </a:r>
            <a:r>
              <a:rPr lang="en-US" sz="1600" b="1" dirty="0" smtClean="0"/>
              <a:t/>
            </a:r>
            <a:br>
              <a:rPr lang="en-US" sz="1600" b="1" dirty="0" smtClean="0"/>
            </a:br>
            <a:r>
              <a:rPr lang="en-US" sz="1600" b="1" dirty="0" smtClean="0"/>
              <a:t>Harlow Shapley</a:t>
            </a:r>
            <a:endParaRPr lang="en-US" sz="1600" b="1" dirty="0"/>
          </a:p>
        </p:txBody>
      </p:sp>
      <p:sp>
        <p:nvSpPr>
          <p:cNvPr id="19" name="Google Shape;80;p14"/>
          <p:cNvSpPr txBox="1">
            <a:spLocks/>
          </p:cNvSpPr>
          <p:nvPr/>
        </p:nvSpPr>
        <p:spPr>
          <a:xfrm>
            <a:off x="6182094" y="1545570"/>
            <a:ext cx="60570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ts val="2800"/>
              <a:buFont typeface="Georgia"/>
              <a:buChar char="□"/>
              <a:defRPr sz="2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▣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●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○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●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○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(1872-1942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  <a:p>
            <a:pPr marL="0" indent="0">
              <a:spcBef>
                <a:spcPts val="0"/>
              </a:spcBef>
              <a:buFont typeface="Georgia"/>
              <a:buNone/>
            </a:pPr>
            <a:r>
              <a:rPr lang="en-US" sz="1600" b="1" dirty="0" smtClean="0"/>
              <a:t>Heber Curtis</a:t>
            </a:r>
            <a:endParaRPr lang="en-US" sz="1600" b="1" dirty="0"/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5049544" y="3882571"/>
            <a:ext cx="356246" cy="3913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7712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533409" y="60619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xfrm>
            <a:off x="504825" y="503250"/>
            <a:ext cx="6079200" cy="183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The Great Debate (1920)</a:t>
            </a:r>
            <a:endParaRPr sz="4000" dirty="0">
              <a:solidFill>
                <a:srgbClr val="FFFFFF"/>
              </a:solidFill>
              <a:highlight>
                <a:srgbClr val="FF00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081" y="2333910"/>
            <a:ext cx="3154735" cy="177453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544" y="2183493"/>
            <a:ext cx="2298700" cy="3530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78611" y="3497250"/>
            <a:ext cx="8707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V</a:t>
            </a:r>
          </a:p>
          <a:p>
            <a:r>
              <a:rPr lang="en-US" sz="3600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    S</a:t>
            </a:r>
            <a:endParaRPr lang="en-US" sz="3600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762544" y="1567543"/>
            <a:ext cx="0" cy="4630057"/>
          </a:xfrm>
          <a:prstGeom prst="line">
            <a:avLst/>
          </a:prstGeom>
          <a:ln w="57150"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061244" y="1610179"/>
            <a:ext cx="0" cy="4630057"/>
          </a:xfrm>
          <a:prstGeom prst="line">
            <a:avLst/>
          </a:prstGeom>
          <a:ln w="57150"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306286" y="2333910"/>
            <a:ext cx="4284936" cy="9240"/>
          </a:xfrm>
          <a:prstGeom prst="line">
            <a:avLst/>
          </a:prstGeom>
          <a:ln w="57150"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279859" y="4108449"/>
            <a:ext cx="4284936" cy="9240"/>
          </a:xfrm>
          <a:prstGeom prst="line">
            <a:avLst/>
          </a:prstGeom>
          <a:ln w="57150">
            <a:solidFill>
              <a:srgbClr val="FF000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Google Shape;80;p14"/>
          <p:cNvSpPr txBox="1">
            <a:spLocks/>
          </p:cNvSpPr>
          <p:nvPr/>
        </p:nvSpPr>
        <p:spPr>
          <a:xfrm>
            <a:off x="1835109" y="4116285"/>
            <a:ext cx="60570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ts val="2800"/>
              <a:buFont typeface="Georgia"/>
              <a:buChar char="□"/>
              <a:defRPr sz="2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▣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●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○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●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○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indent="0">
              <a:spcBef>
                <a:spcPts val="0"/>
              </a:spcBef>
              <a:buFont typeface="Georgia"/>
              <a:buNone/>
            </a:pPr>
            <a:r>
              <a:rPr lang="en-US" sz="1400" i="1" dirty="0" smtClean="0"/>
              <a:t>“Our galaxy is the universe”</a:t>
            </a:r>
            <a:endParaRPr lang="en-US" sz="1400" i="1" dirty="0"/>
          </a:p>
        </p:txBody>
      </p:sp>
      <p:sp>
        <p:nvSpPr>
          <p:cNvPr id="17" name="Google Shape;80;p14"/>
          <p:cNvSpPr txBox="1">
            <a:spLocks/>
          </p:cNvSpPr>
          <p:nvPr/>
        </p:nvSpPr>
        <p:spPr>
          <a:xfrm>
            <a:off x="6658872" y="5695290"/>
            <a:ext cx="60570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ts val="2800"/>
              <a:buFont typeface="Georgia"/>
              <a:buChar char="□"/>
              <a:defRPr sz="2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▣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●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○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●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○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indent="0">
              <a:spcBef>
                <a:spcPts val="0"/>
              </a:spcBef>
              <a:buFont typeface="Georgia"/>
              <a:buNone/>
            </a:pPr>
            <a:r>
              <a:rPr lang="en-US" sz="1400" i="1" dirty="0" smtClean="0"/>
              <a:t>“No.”</a:t>
            </a:r>
            <a:endParaRPr lang="en-US" sz="1400" i="1" dirty="0"/>
          </a:p>
        </p:txBody>
      </p:sp>
      <p:sp>
        <p:nvSpPr>
          <p:cNvPr id="18" name="Google Shape;80;p14"/>
          <p:cNvSpPr txBox="1">
            <a:spLocks/>
          </p:cNvSpPr>
          <p:nvPr/>
        </p:nvSpPr>
        <p:spPr>
          <a:xfrm>
            <a:off x="1537081" y="1657350"/>
            <a:ext cx="60570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ts val="2800"/>
              <a:buFont typeface="Georgia"/>
              <a:buChar char="□"/>
              <a:defRPr sz="2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▣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●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○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●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○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(1885-1972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</a:rPr>
              <a:t>)</a:t>
            </a:r>
            <a:r>
              <a:rPr lang="en-US" sz="1600" b="1" dirty="0" smtClean="0"/>
              <a:t/>
            </a:r>
            <a:br>
              <a:rPr lang="en-US" sz="1600" b="1" dirty="0" smtClean="0"/>
            </a:br>
            <a:r>
              <a:rPr lang="en-US" sz="1600" b="1" dirty="0" smtClean="0"/>
              <a:t>Harlow Shapley</a:t>
            </a:r>
            <a:endParaRPr lang="en-US" sz="1600" b="1" dirty="0"/>
          </a:p>
        </p:txBody>
      </p:sp>
      <p:sp>
        <p:nvSpPr>
          <p:cNvPr id="19" name="Google Shape;80;p14"/>
          <p:cNvSpPr txBox="1">
            <a:spLocks/>
          </p:cNvSpPr>
          <p:nvPr/>
        </p:nvSpPr>
        <p:spPr>
          <a:xfrm>
            <a:off x="6182094" y="1545570"/>
            <a:ext cx="60570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999999"/>
              </a:buClr>
              <a:buSzPts val="2800"/>
              <a:buFont typeface="Georgia"/>
              <a:buChar char="□"/>
              <a:defRPr sz="28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371600" marR="0" lvl="2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▣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1828800" marR="0" lvl="3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●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286000" marR="0" lvl="4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○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2743200" marR="0" lvl="5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3200400" marR="0" lvl="6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●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3657600" marR="0" lvl="7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○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4114800" marR="0" lvl="8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200"/>
              <a:buFont typeface="Georgia"/>
              <a:buChar char="■"/>
              <a:defRPr sz="2200" b="0" i="0" u="none" strike="noStrike" cap="none">
                <a:solidFill>
                  <a:srgbClr val="11111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(1872-1942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  <a:p>
            <a:pPr marL="0" indent="0">
              <a:spcBef>
                <a:spcPts val="0"/>
              </a:spcBef>
              <a:buFont typeface="Georgia"/>
              <a:buNone/>
            </a:pPr>
            <a:r>
              <a:rPr lang="en-US" sz="1600" b="1" dirty="0" smtClean="0"/>
              <a:t>Heber Curtis</a:t>
            </a:r>
            <a:endParaRPr lang="en-US" sz="1600" b="1" dirty="0"/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5049544" y="3882571"/>
            <a:ext cx="356246" cy="3913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06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811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533409" y="60619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642" y="902268"/>
            <a:ext cx="7410272" cy="542218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642" y="902267"/>
            <a:ext cx="7410272" cy="5422185"/>
          </a:xfrm>
          <a:prstGeom prst="rect">
            <a:avLst/>
          </a:prstGeom>
        </p:spPr>
      </p:pic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xfrm>
            <a:off x="504825" y="503250"/>
            <a:ext cx="6079200" cy="183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How to estimate distances</a:t>
            </a:r>
            <a:r>
              <a:rPr lang="en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?</a:t>
            </a:r>
            <a:endParaRPr sz="4000" dirty="0">
              <a:solidFill>
                <a:srgbClr val="FFFFFF"/>
              </a:solidFill>
              <a:highlight>
                <a:srgbClr val="FF00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63048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533409" y="6061952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642" y="902268"/>
            <a:ext cx="7410272" cy="542218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642" y="902267"/>
            <a:ext cx="7410272" cy="5422185"/>
          </a:xfrm>
          <a:prstGeom prst="rect">
            <a:avLst/>
          </a:prstGeom>
        </p:spPr>
      </p:pic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xfrm>
            <a:off x="504825" y="503250"/>
            <a:ext cx="6079200" cy="183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How to estimate distances</a:t>
            </a:r>
            <a:r>
              <a:rPr lang="en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>?</a:t>
            </a:r>
            <a: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  <a:t/>
            </a:r>
            <a:br>
              <a:rPr lang="en-US" sz="4000" dirty="0" smtClean="0">
                <a:solidFill>
                  <a:srgbClr val="FFFFFF"/>
                </a:solidFill>
                <a:highlight>
                  <a:srgbClr val="FF0000"/>
                </a:highlight>
              </a:rPr>
            </a:br>
            <a:endParaRPr sz="4000" dirty="0">
              <a:solidFill>
                <a:srgbClr val="FFFFFF"/>
              </a:solidFill>
              <a:highlight>
                <a:srgbClr val="FF00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i="1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900"/>
            <a:ext cx="9144000" cy="6423660"/>
          </a:xfrm>
          <a:prstGeom prst="rect">
            <a:avLst/>
          </a:prstGeom>
        </p:spPr>
      </p:pic>
      <p:sp>
        <p:nvSpPr>
          <p:cNvPr id="7" name="Google Shape;141;p21"/>
          <p:cNvSpPr txBox="1">
            <a:spLocks/>
          </p:cNvSpPr>
          <p:nvPr/>
        </p:nvSpPr>
        <p:spPr>
          <a:xfrm>
            <a:off x="7095745" y="5922902"/>
            <a:ext cx="6079200" cy="803102"/>
          </a:xfrm>
          <a:prstGeom prst="rect">
            <a:avLst/>
          </a:prstGeom>
          <a:noFill/>
          <a:ln w="76200" cap="flat" cmpd="sng">
            <a:noFill/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400"/>
              <a:buFont typeface="Roboto Slab"/>
              <a:buNone/>
              <a:defRPr sz="2400" b="0" i="0" u="none" strike="noStrike" cap="none">
                <a:solidFill>
                  <a:srgbClr val="999999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4000" smtClean="0">
                <a:solidFill>
                  <a:srgbClr val="FFFFFF"/>
                </a:solidFill>
                <a:highlight>
                  <a:srgbClr val="FF0000"/>
                </a:highlight>
              </a:rPr>
              <a:t>Parallax</a:t>
            </a:r>
            <a:endParaRPr lang="en-US" i="1" dirty="0">
              <a:solidFill>
                <a:srgbClr val="FFFFFF"/>
              </a:solidFill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872365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ysande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834</TotalTime>
  <Words>769</Words>
  <Application>Microsoft Macintosh PowerPoint</Application>
  <PresentationFormat>On-screen Show (4:3)</PresentationFormat>
  <Paragraphs>321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Abadi MT Condensed Extra Bold</vt:lpstr>
      <vt:lpstr>Eurostile</vt:lpstr>
      <vt:lpstr>Georgia</vt:lpstr>
      <vt:lpstr>Roboto Slab</vt:lpstr>
      <vt:lpstr>Arial</vt:lpstr>
      <vt:lpstr>Lysander template</vt:lpstr>
      <vt:lpstr>PowerPoint Presentation</vt:lpstr>
      <vt:lpstr>PowerPoint Presentation</vt:lpstr>
      <vt:lpstr>PowerPoint Presentation</vt:lpstr>
      <vt:lpstr>PowerPoint Presentation</vt:lpstr>
      <vt:lpstr> 1. The Great Debate</vt:lpstr>
      <vt:lpstr>The Great Debate (1920) </vt:lpstr>
      <vt:lpstr>The Great Debate (1920) </vt:lpstr>
      <vt:lpstr>How to estimate distances? </vt:lpstr>
      <vt:lpstr>How to estimate distances?  </vt:lpstr>
      <vt:lpstr>How to estimate distances?  </vt:lpstr>
      <vt:lpstr>How to estimate distances?  </vt:lpstr>
      <vt:lpstr>How to estimate distances?  </vt:lpstr>
      <vt:lpstr>How to estimate distances?  </vt:lpstr>
      <vt:lpstr>(1868-1921)</vt:lpstr>
      <vt:lpstr>(1868-1921)</vt:lpstr>
      <vt:lpstr>(1889-1953)</vt:lpstr>
      <vt:lpstr>(1889-1953)</vt:lpstr>
      <vt:lpstr>(1889-1953)</vt:lpstr>
      <vt:lpstr>(1889-1953)</vt:lpstr>
      <vt:lpstr>(1889-1953)</vt:lpstr>
      <vt:lpstr>(1889-1953)</vt:lpstr>
      <vt:lpstr>(1894-1966)</vt:lpstr>
      <vt:lpstr>(1894-1966)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59</cp:revision>
  <dcterms:modified xsi:type="dcterms:W3CDTF">2019-01-13T19:52:58Z</dcterms:modified>
</cp:coreProperties>
</file>